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72" r:id="rId10"/>
    <p:sldMasterId id="2147483674" r:id="rId11"/>
  </p:sldMasterIdLst>
  <p:sldIdLst>
    <p:sldId id="256" r:id="rId12"/>
    <p:sldId id="257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90" r:id="rId22"/>
    <p:sldId id="291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</p:sldIdLst>
  <p:sldSz cx="18288000" cy="10287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 smtClean="0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3200" b="0" u="none" strike="noStrike" smtClean="0">
                <a:solidFill>
                  <a:srgbClr val="000000"/>
                </a:solidFill>
                <a:uFillTx/>
                <a:latin typeface="Arial"/>
              </a:rPr>
              <a:t>Click to edit Master subtitle style</a:t>
            </a:r>
            <a:endParaRPr lang="fr-SN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C54B767-E504-48EA-857D-0C66D4F58A7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4D3C4C1-A883-4AAC-BEB3-5D354554509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D60A5CF-2803-4EB4-AEAE-15FBCBABA73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SN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CF28183-DD7D-4CB3-B7CC-280C3C0DA7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BBC9DDE-E472-48FE-9565-7A3CE8E5DA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DB01CB0-0F11-48AE-B8C6-0601FD027A7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CCC605A-ECB7-4D73-9EC3-1E2121C5249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5B38E7B-40BF-4484-AA04-BF77216DDA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A1C9FC8C-6A5B-45FF-B085-790209DEC5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0786C4-A52A-42F5-82F9-612B5393420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A398884-3D53-45A0-B5E4-3913CFC9D52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8C4B78-93D1-4C88-BCF9-DCBDA0C212A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DD4E1B7-0FE3-4235-A3F7-7CC18D3436D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2447080-AAB9-4148-BD42-610E6BA88E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997C6A0-2E7E-4363-A68A-8B901161430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A25CBE8-DEF6-4360-AD2B-948F393C2B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D9A54C33-27E3-4C7F-807D-CAEF9BC5682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 smtClean="0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&lt;date/heure&gt;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&lt;pied de page&gt;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4684E8-AA53-47F1-86F1-AABEC76CDE4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EA539B-6BA2-4C7E-8C4C-7D51999B8A2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Septième niveau de plan</a:t>
            </a: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</p:txBody>
      </p:sp>
      <p:sp>
        <p:nvSpPr>
          <p:cNvPr id="72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74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8C6FFF-011C-4008-9347-0C9177F482C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721690-82A6-4CBF-B802-2DFD00D8349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E5C526-9845-4BE2-AE9F-FF1ACC34EDD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0FA3A0-BB6A-4693-8275-EA782EB9E24A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u="none" strike="noStrike" cap="all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en-US" sz="4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lang="en-US" sz="2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E194B6-9D79-480F-8A02-44A11465725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AF3488C-F857-40C1-AA5E-649E53582A5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6EF7DE-085C-42C2-BA4D-4925B65EE81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EFE506-9B4B-4E56-9099-9A928060029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S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S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187ABF1-CD16-4B01-BE10-1D7EF77201A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fr-S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Cliquez pour éditer le format du texte-titre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76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77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78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79" name="Group 6"/>
          <p:cNvGrpSpPr/>
          <p:nvPr/>
        </p:nvGrpSpPr>
        <p:grpSpPr>
          <a:xfrm>
            <a:off x="992160" y="3800520"/>
            <a:ext cx="11250640" cy="2670840"/>
            <a:chOff x="992160" y="3800520"/>
            <a:chExt cx="16302600" cy="2670840"/>
          </a:xfrm>
        </p:grpSpPr>
        <p:sp>
          <p:nvSpPr>
            <p:cNvPr id="80" name="Freeform 7"/>
            <p:cNvSpPr/>
            <p:nvPr/>
          </p:nvSpPr>
          <p:spPr>
            <a:xfrm>
              <a:off x="992160" y="3814560"/>
              <a:ext cx="16302600" cy="2656800"/>
            </a:xfrm>
            <a:custGeom>
              <a:avLst/>
              <a:gdLst>
                <a:gd name="textAreaLeft" fmla="*/ 0 w 16302600"/>
                <a:gd name="textAreaRight" fmla="*/ 16302960 w 16302600"/>
                <a:gd name="textAreaTop" fmla="*/ 0 h 2656800"/>
                <a:gd name="textAreaBottom" fmla="*/ 2657160 h 2656800"/>
              </a:gdLst>
              <a:ahLst/>
              <a:cxnLst/>
              <a:rect l="textAreaLeft" t="textAreaTop" r="textAreaRight" b="textAreaBottom"/>
              <a:pathLst>
                <a:path w="21737400" h="3543000">
                  <a:moveTo>
                    <a:pt x="0" y="0"/>
                  </a:moveTo>
                  <a:lnTo>
                    <a:pt x="21737400" y="0"/>
                  </a:lnTo>
                  <a:lnTo>
                    <a:pt x="21737400" y="3543000"/>
                  </a:lnTo>
                  <a:lnTo>
                    <a:pt x="0" y="3543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1" name="TextBox 8"/>
            <p:cNvSpPr/>
            <p:nvPr/>
          </p:nvSpPr>
          <p:spPr>
            <a:xfrm>
              <a:off x="992160" y="3800520"/>
              <a:ext cx="12863540" cy="25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360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Projet</a:t>
              </a:r>
              <a:r>
                <a:rPr lang="en-US" sz="360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: GESTION DES PARRAINAGES DE CANDIDATURE D’ELECTIONS PRESIDENTIELLES POUR LE SENEGAL</a:t>
              </a:r>
              <a:endParaRPr lang="fr-SN" sz="36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405" y="109537"/>
            <a:ext cx="7000875" cy="420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82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83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84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85" name="Group 6"/>
          <p:cNvGrpSpPr/>
          <p:nvPr/>
        </p:nvGrpSpPr>
        <p:grpSpPr>
          <a:xfrm>
            <a:off x="992160" y="4678920"/>
            <a:ext cx="15598080" cy="1335960"/>
            <a:chOff x="992160" y="4678920"/>
            <a:chExt cx="15598080" cy="1335960"/>
          </a:xfrm>
        </p:grpSpPr>
        <p:sp>
          <p:nvSpPr>
            <p:cNvPr id="286" name="Freeform 7"/>
            <p:cNvSpPr/>
            <p:nvPr/>
          </p:nvSpPr>
          <p:spPr>
            <a:xfrm>
              <a:off x="992160" y="4700160"/>
              <a:ext cx="15598080" cy="1314720"/>
            </a:xfrm>
            <a:custGeom>
              <a:avLst/>
              <a:gdLst>
                <a:gd name="textAreaLeft" fmla="*/ 0 w 15598080"/>
                <a:gd name="textAreaRight" fmla="*/ 15598440 w 15598080"/>
                <a:gd name="textAreaTop" fmla="*/ 0 h 1314720"/>
                <a:gd name="textAreaBottom" fmla="*/ 1315080 h 1314720"/>
              </a:gdLst>
              <a:ahLst/>
              <a:cxnLst/>
              <a:rect l="textAreaLeft" t="textAreaTop" r="textAreaRight" b="textAreaBottom"/>
              <a:pathLst>
                <a:path w="14006401" h="1180800">
                  <a:moveTo>
                    <a:pt x="0" y="0"/>
                  </a:moveTo>
                  <a:lnTo>
                    <a:pt x="14006401" y="0"/>
                  </a:lnTo>
                  <a:lnTo>
                    <a:pt x="14006401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87" name="TextBox 8"/>
            <p:cNvSpPr/>
            <p:nvPr/>
          </p:nvSpPr>
          <p:spPr>
            <a:xfrm>
              <a:off x="992160" y="4678920"/>
              <a:ext cx="15598080" cy="133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  Diagramme de Cas d'utilisation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9" name="Group 4"/>
          <p:cNvGrpSpPr/>
          <p:nvPr/>
        </p:nvGrpSpPr>
        <p:grpSpPr>
          <a:xfrm>
            <a:off x="152400" y="152400"/>
            <a:ext cx="18287280" cy="10286280"/>
            <a:chOff x="0" y="0"/>
            <a:chExt cx="18287280" cy="10286280"/>
          </a:xfrm>
        </p:grpSpPr>
        <p:sp>
          <p:nvSpPr>
            <p:cNvPr id="10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3520440" y="3733800"/>
            <a:ext cx="10835640" cy="1996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Diagramme</a:t>
            </a:r>
            <a:r>
              <a:rPr lang="en-US" sz="3200" dirty="0" smtClean="0"/>
              <a:t> </a:t>
            </a:r>
            <a:r>
              <a:rPr lang="en-US" sz="3200" dirty="0" err="1" smtClean="0"/>
              <a:t>cas</a:t>
            </a:r>
            <a:r>
              <a:rPr lang="en-US" sz="3200" dirty="0" smtClean="0"/>
              <a:t> </a:t>
            </a:r>
            <a:r>
              <a:rPr lang="en-US" sz="3200" dirty="0" err="1" smtClean="0"/>
              <a:t>d’utilisation</a:t>
            </a:r>
            <a:endParaRPr lang="en-US" sz="3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889000"/>
            <a:ext cx="12331700" cy="84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774700"/>
            <a:ext cx="9499600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89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90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  <a:solidFill>
            <a:schemeClr val="bg1"/>
          </a:solidFill>
        </p:grpSpPr>
        <p:sp>
          <p:nvSpPr>
            <p:cNvPr id="291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grp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292" name="Picture 291"/>
          <p:cNvPicPr/>
          <p:nvPr/>
        </p:nvPicPr>
        <p:blipFill>
          <a:blip r:embed="rId2"/>
          <a:stretch/>
        </p:blipFill>
        <p:spPr>
          <a:xfrm>
            <a:off x="900000" y="540000"/>
            <a:ext cx="17100000" cy="91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94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95" name="Group 4"/>
          <p:cNvGrpSpPr/>
          <p:nvPr/>
        </p:nvGrpSpPr>
        <p:grpSpPr>
          <a:xfrm>
            <a:off x="-107280" y="0"/>
            <a:ext cx="18287280" cy="10286280"/>
            <a:chOff x="-107280" y="0"/>
            <a:chExt cx="18287280" cy="10286280"/>
          </a:xfrm>
        </p:grpSpPr>
        <p:sp>
          <p:nvSpPr>
            <p:cNvPr id="296" name="Freeform 5"/>
            <p:cNvSpPr/>
            <p:nvPr/>
          </p:nvSpPr>
          <p:spPr>
            <a:xfrm>
              <a:off x="-10728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1800000" y="720000"/>
            <a:ext cx="15120000" cy="864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99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00" name="Group 4"/>
          <p:cNvGrpSpPr/>
          <p:nvPr/>
        </p:nvGrpSpPr>
        <p:grpSpPr>
          <a:xfrm>
            <a:off x="-5329" y="0"/>
            <a:ext cx="18287280" cy="10286280"/>
            <a:chOff x="0" y="0"/>
            <a:chExt cx="18287280" cy="10286280"/>
          </a:xfrm>
        </p:grpSpPr>
        <p:sp>
          <p:nvSpPr>
            <p:cNvPr id="301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302" name="Group 6"/>
          <p:cNvGrpSpPr/>
          <p:nvPr/>
        </p:nvGrpSpPr>
        <p:grpSpPr>
          <a:xfrm>
            <a:off x="1600200" y="4672800"/>
            <a:ext cx="14767560" cy="1720800"/>
            <a:chOff x="992160" y="4672800"/>
            <a:chExt cx="15966360" cy="1720800"/>
          </a:xfrm>
        </p:grpSpPr>
        <p:sp>
          <p:nvSpPr>
            <p:cNvPr id="303" name="Freeform 7"/>
            <p:cNvSpPr/>
            <p:nvPr/>
          </p:nvSpPr>
          <p:spPr>
            <a:xfrm>
              <a:off x="992160" y="4700160"/>
              <a:ext cx="15966360" cy="1693440"/>
            </a:xfrm>
            <a:custGeom>
              <a:avLst/>
              <a:gdLst>
                <a:gd name="textAreaLeft" fmla="*/ 0 w 15966360"/>
                <a:gd name="textAreaRight" fmla="*/ 15966720 w 15966360"/>
                <a:gd name="textAreaTop" fmla="*/ 0 h 1693440"/>
                <a:gd name="textAreaBottom" fmla="*/ 1693800 h 1693440"/>
              </a:gdLst>
              <a:ahLst/>
              <a:cxnLst/>
              <a:rect l="textAreaLeft" t="textAreaTop" r="textAreaRight" b="textAreaBottom"/>
              <a:pathLst>
                <a:path w="11130600" h="1180800">
                  <a:moveTo>
                    <a:pt x="0" y="0"/>
                  </a:moveTo>
                  <a:lnTo>
                    <a:pt x="11130600" y="0"/>
                  </a:lnTo>
                  <a:lnTo>
                    <a:pt x="1113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04" name="TextBox 8"/>
            <p:cNvSpPr/>
            <p:nvPr/>
          </p:nvSpPr>
          <p:spPr>
            <a:xfrm>
              <a:off x="1325880" y="4672800"/>
              <a:ext cx="15632640" cy="14232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Diagramme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de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Séquence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-213360" y="4556760"/>
            <a:ext cx="10668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06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07" name="Group 4"/>
          <p:cNvGrpSpPr/>
          <p:nvPr/>
        </p:nvGrpSpPr>
        <p:grpSpPr>
          <a:xfrm>
            <a:off x="-287280" y="-220680"/>
            <a:ext cx="18287280" cy="11920680"/>
            <a:chOff x="-287280" y="-220680"/>
            <a:chExt cx="18287280" cy="11920680"/>
          </a:xfrm>
        </p:grpSpPr>
        <p:sp>
          <p:nvSpPr>
            <p:cNvPr id="308" name="Freeform 5"/>
            <p:cNvSpPr/>
            <p:nvPr/>
          </p:nvSpPr>
          <p:spPr>
            <a:xfrm>
              <a:off x="-287280" y="-220680"/>
              <a:ext cx="18287280" cy="119206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1920680"/>
                <a:gd name="textAreaBottom" fmla="*/ 11921040 h 119206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309" name="Group 6"/>
          <p:cNvGrpSpPr/>
          <p:nvPr/>
        </p:nvGrpSpPr>
        <p:grpSpPr>
          <a:xfrm>
            <a:off x="540000" y="-14400"/>
            <a:ext cx="16920000" cy="10994400"/>
            <a:chOff x="540000" y="-14400"/>
            <a:chExt cx="16920000" cy="10994400"/>
          </a:xfrm>
        </p:grpSpPr>
        <p:sp>
          <p:nvSpPr>
            <p:cNvPr id="310" name="Freeform 7"/>
            <p:cNvSpPr/>
            <p:nvPr/>
          </p:nvSpPr>
          <p:spPr>
            <a:xfrm>
              <a:off x="540000" y="64080"/>
              <a:ext cx="16920000" cy="10915920"/>
            </a:xfrm>
            <a:custGeom>
              <a:avLst/>
              <a:gdLst>
                <a:gd name="textAreaLeft" fmla="*/ 0 w 16920000"/>
                <a:gd name="textAreaRight" fmla="*/ 16920360 w 16920000"/>
                <a:gd name="textAreaTop" fmla="*/ 0 h 10915920"/>
                <a:gd name="textAreaBottom" fmla="*/ 10916280 h 10915920"/>
              </a:gdLst>
              <a:ahLst/>
              <a:cxnLst/>
              <a:rect l="textAreaLeft" t="textAreaTop" r="textAreaRight" b="textAreaBottom"/>
              <a:pathLst>
                <a:path w="14213401" h="2739289">
                  <a:moveTo>
                    <a:pt x="0" y="0"/>
                  </a:moveTo>
                  <a:lnTo>
                    <a:pt x="14213401" y="0"/>
                  </a:lnTo>
                  <a:lnTo>
                    <a:pt x="14213401" y="2739289"/>
                  </a:lnTo>
                  <a:lnTo>
                    <a:pt x="0" y="2739289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11" name="TextBox 8"/>
            <p:cNvSpPr/>
            <p:nvPr/>
          </p:nvSpPr>
          <p:spPr>
            <a:xfrm>
              <a:off x="540000" y="-14400"/>
              <a:ext cx="16920000" cy="1099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Cas "Enregistrer des candidats"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312" name="Picture 311"/>
          <p:cNvPicPr/>
          <p:nvPr/>
        </p:nvPicPr>
        <p:blipFill>
          <a:blip r:embed="rId2"/>
          <a:stretch/>
        </p:blipFill>
        <p:spPr>
          <a:xfrm>
            <a:off x="5220000" y="2004840"/>
            <a:ext cx="8700840" cy="7715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14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15" name="Group 6"/>
          <p:cNvGrpSpPr/>
          <p:nvPr/>
        </p:nvGrpSpPr>
        <p:grpSpPr>
          <a:xfrm>
            <a:off x="874800" y="-330120"/>
            <a:ext cx="16225200" cy="5190120"/>
            <a:chOff x="874800" y="-330120"/>
            <a:chExt cx="16225200" cy="5190120"/>
          </a:xfrm>
        </p:grpSpPr>
        <p:sp>
          <p:nvSpPr>
            <p:cNvPr id="316" name="Freeform 7"/>
            <p:cNvSpPr/>
            <p:nvPr/>
          </p:nvSpPr>
          <p:spPr>
            <a:xfrm>
              <a:off x="874800" y="-304920"/>
              <a:ext cx="16225200" cy="5164920"/>
            </a:xfrm>
            <a:custGeom>
              <a:avLst/>
              <a:gdLst>
                <a:gd name="textAreaLeft" fmla="*/ 0 w 16225200"/>
                <a:gd name="textAreaRight" fmla="*/ 16225560 w 16225200"/>
                <a:gd name="textAreaTop" fmla="*/ 0 h 5164920"/>
                <a:gd name="textAreaBottom" fmla="*/ 5165280 h 5164920"/>
              </a:gdLst>
              <a:ahLst/>
              <a:cxnLst/>
              <a:rect l="textAreaLeft" t="textAreaTop" r="textAreaRight" b="textAreaBottom"/>
              <a:pathLst>
                <a:path w="14213401" h="3907689">
                  <a:moveTo>
                    <a:pt x="0" y="0"/>
                  </a:moveTo>
                  <a:lnTo>
                    <a:pt x="14213401" y="0"/>
                  </a:lnTo>
                  <a:lnTo>
                    <a:pt x="14213401" y="3907689"/>
                  </a:lnTo>
                  <a:lnTo>
                    <a:pt x="0" y="3907689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17" name="TextBox 8"/>
            <p:cNvSpPr/>
            <p:nvPr/>
          </p:nvSpPr>
          <p:spPr>
            <a:xfrm>
              <a:off x="874800" y="-330120"/>
              <a:ext cx="16225200" cy="519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400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Cas "Ouverture/Fermeture periode parrainage"</a:t>
              </a:r>
              <a:endParaRPr lang="fr-SN" sz="400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1260000" y="720000"/>
            <a:ext cx="15840000" cy="9566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20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21" name="Group 4"/>
          <p:cNvGrpSpPr/>
          <p:nvPr/>
        </p:nvGrpSpPr>
        <p:grpSpPr>
          <a:xfrm>
            <a:off x="0" y="-289560"/>
            <a:ext cx="18287280" cy="10286280"/>
            <a:chOff x="0" y="0"/>
            <a:chExt cx="18287280" cy="10286280"/>
          </a:xfrm>
        </p:grpSpPr>
        <p:sp>
          <p:nvSpPr>
            <p:cNvPr id="322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323" name="Group 6"/>
          <p:cNvGrpSpPr/>
          <p:nvPr/>
        </p:nvGrpSpPr>
        <p:grpSpPr>
          <a:xfrm>
            <a:off x="2218680" y="4320000"/>
            <a:ext cx="11641320" cy="1477800"/>
            <a:chOff x="2218680" y="4320000"/>
            <a:chExt cx="11641320" cy="1477800"/>
          </a:xfrm>
        </p:grpSpPr>
        <p:sp>
          <p:nvSpPr>
            <p:cNvPr id="324" name="Freeform 7"/>
            <p:cNvSpPr/>
            <p:nvPr/>
          </p:nvSpPr>
          <p:spPr>
            <a:xfrm>
              <a:off x="2218680" y="4343400"/>
              <a:ext cx="11641320" cy="1454040"/>
            </a:xfrm>
            <a:custGeom>
              <a:avLst/>
              <a:gdLst>
                <a:gd name="textAreaLeft" fmla="*/ 0 w 11641320"/>
                <a:gd name="textAreaRight" fmla="*/ 11641680 w 11641320"/>
                <a:gd name="textAreaTop" fmla="*/ 0 h 1454040"/>
                <a:gd name="textAreaBottom" fmla="*/ 1454400 h 145404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25" name="TextBox 8"/>
            <p:cNvSpPr/>
            <p:nvPr/>
          </p:nvSpPr>
          <p:spPr>
            <a:xfrm>
              <a:off x="2218680" y="4320000"/>
              <a:ext cx="11641320" cy="14778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 Fiches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Textuelles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27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28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29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30" name="Freeform 6"/>
          <p:cNvSpPr/>
          <p:nvPr/>
        </p:nvSpPr>
        <p:spPr>
          <a:xfrm>
            <a:off x="2250000" y="1125000"/>
            <a:ext cx="14399640" cy="9161640"/>
          </a:xfrm>
          <a:custGeom>
            <a:avLst/>
            <a:gdLst>
              <a:gd name="textAreaLeft" fmla="*/ 0 w 14399640"/>
              <a:gd name="textAreaRight" fmla="*/ 14400000 w 14399640"/>
              <a:gd name="textAreaTop" fmla="*/ 0 h 9161640"/>
              <a:gd name="textAreaBottom" fmla="*/ 9162000 h 9161640"/>
            </a:gdLst>
            <a:ahLst/>
            <a:cxnLst/>
            <a:rect l="textAreaLeft" t="textAreaTop" r="textAreaRight" b="textAreaBottom"/>
            <a:pathLst>
              <a:path w="14400000" h="9162000">
                <a:moveTo>
                  <a:pt x="0" y="0"/>
                </a:moveTo>
                <a:lnTo>
                  <a:pt x="14400000" y="0"/>
                </a:lnTo>
                <a:lnTo>
                  <a:pt x="14400000" y="9162000"/>
                </a:lnTo>
                <a:lnTo>
                  <a:pt x="0" y="9162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31" name="Group 7"/>
          <p:cNvGrpSpPr/>
          <p:nvPr/>
        </p:nvGrpSpPr>
        <p:grpSpPr>
          <a:xfrm>
            <a:off x="5175000" y="399960"/>
            <a:ext cx="7649640" cy="572400"/>
            <a:chOff x="5175000" y="399960"/>
            <a:chExt cx="7649640" cy="572400"/>
          </a:xfrm>
        </p:grpSpPr>
        <p:sp>
          <p:nvSpPr>
            <p:cNvPr id="332" name="Freeform 8"/>
            <p:cNvSpPr/>
            <p:nvPr/>
          </p:nvSpPr>
          <p:spPr>
            <a:xfrm>
              <a:off x="5175000" y="450000"/>
              <a:ext cx="7649640" cy="522360"/>
            </a:xfrm>
            <a:custGeom>
              <a:avLst/>
              <a:gdLst>
                <a:gd name="textAreaLeft" fmla="*/ 0 w 7649640"/>
                <a:gd name="textAreaRight" fmla="*/ 7650000 w 7649640"/>
                <a:gd name="textAreaTop" fmla="*/ 0 h 522360"/>
                <a:gd name="textAreaBottom" fmla="*/ 522720 h 522360"/>
              </a:gdLst>
              <a:ahLst/>
              <a:cxnLst/>
              <a:rect l="textAreaLeft" t="textAreaTop" r="textAreaRight" b="textAreaBottom"/>
              <a:pathLst>
                <a:path w="10200000" h="696975">
                  <a:moveTo>
                    <a:pt x="0" y="0"/>
                  </a:moveTo>
                  <a:lnTo>
                    <a:pt x="10200000" y="0"/>
                  </a:lnTo>
                  <a:lnTo>
                    <a:pt x="10200000" y="696975"/>
                  </a:lnTo>
                  <a:lnTo>
                    <a:pt x="0" y="696975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33" name="TextBox 9"/>
            <p:cNvSpPr/>
            <p:nvPr/>
          </p:nvSpPr>
          <p:spPr>
            <a:xfrm>
              <a:off x="5175000" y="399960"/>
              <a:ext cx="7649640" cy="57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19"/>
                </a:lnSpc>
              </a:pPr>
              <a:r>
                <a:rPr lang="en-US" sz="2850" b="0" u="none" strike="noStrike">
                  <a:solidFill>
                    <a:srgbClr val="FFFFFF"/>
                  </a:solidFill>
                  <a:uFillTx/>
                  <a:latin typeface="Arial"/>
                  <a:ea typeface="Arial"/>
                </a:rPr>
                <a:t>  Cas « Enregistrer des candidats »</a:t>
              </a:r>
              <a:endParaRPr lang="fr-SN" sz="28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83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84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85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6" name="Freeform 6">
            <a:hlinkClick r:id="rId2"/>
          </p:cNvPr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cxn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Freeform 7"/>
          <p:cNvSpPr/>
          <p:nvPr/>
        </p:nvSpPr>
        <p:spPr>
          <a:xfrm>
            <a:off x="1143000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cxn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8" name="Group 8"/>
          <p:cNvGrpSpPr/>
          <p:nvPr/>
        </p:nvGrpSpPr>
        <p:grpSpPr>
          <a:xfrm>
            <a:off x="992160" y="2315520"/>
            <a:ext cx="7087680" cy="899640"/>
            <a:chOff x="992160" y="2315520"/>
            <a:chExt cx="7087680" cy="899640"/>
          </a:xfrm>
        </p:grpSpPr>
        <p:sp>
          <p:nvSpPr>
            <p:cNvPr id="89" name="Freeform 9"/>
            <p:cNvSpPr/>
            <p:nvPr/>
          </p:nvSpPr>
          <p:spPr>
            <a:xfrm>
              <a:off x="992160" y="2329560"/>
              <a:ext cx="7087680" cy="885240"/>
            </a:xfrm>
            <a:custGeom>
              <a:avLst/>
              <a:gdLst>
                <a:gd name="textAreaLeft" fmla="*/ 0 w 7087680"/>
                <a:gd name="textAreaRight" fmla="*/ 7088040 w 7087680"/>
                <a:gd name="textAreaTop" fmla="*/ 0 h 885240"/>
                <a:gd name="textAreaBottom" fmla="*/ 885600 h 88524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0" name="TextBox 10"/>
            <p:cNvSpPr/>
            <p:nvPr/>
          </p:nvSpPr>
          <p:spPr>
            <a:xfrm>
              <a:off x="992160" y="2315520"/>
              <a:ext cx="7087680" cy="89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Membres :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91" name="Group 11"/>
          <p:cNvGrpSpPr/>
          <p:nvPr/>
        </p:nvGrpSpPr>
        <p:grpSpPr>
          <a:xfrm>
            <a:off x="992160" y="3562200"/>
            <a:ext cx="9444600" cy="531720"/>
            <a:chOff x="992160" y="3562200"/>
            <a:chExt cx="9444600" cy="531720"/>
          </a:xfrm>
        </p:grpSpPr>
        <p:sp>
          <p:nvSpPr>
            <p:cNvPr id="92" name="Freeform 12"/>
            <p:cNvSpPr/>
            <p:nvPr/>
          </p:nvSpPr>
          <p:spPr>
            <a:xfrm>
              <a:off x="992160" y="3641040"/>
              <a:ext cx="9444600" cy="4528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2593400" h="604200">
                  <a:moveTo>
                    <a:pt x="0" y="0"/>
                  </a:moveTo>
                  <a:lnTo>
                    <a:pt x="12593400" y="0"/>
                  </a:lnTo>
                  <a:lnTo>
                    <a:pt x="125934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3" name="TextBox 13"/>
            <p:cNvSpPr/>
            <p:nvPr/>
          </p:nvSpPr>
          <p:spPr>
            <a:xfrm>
              <a:off x="992160" y="3562200"/>
              <a:ext cx="944460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Fatou Kiné NDIAYE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94" name="Group 14"/>
          <p:cNvGrpSpPr/>
          <p:nvPr/>
        </p:nvGrpSpPr>
        <p:grpSpPr>
          <a:xfrm>
            <a:off x="992160" y="4334400"/>
            <a:ext cx="9444600" cy="531720"/>
            <a:chOff x="992160" y="4334400"/>
            <a:chExt cx="9444600" cy="531720"/>
          </a:xfrm>
        </p:grpSpPr>
        <p:sp>
          <p:nvSpPr>
            <p:cNvPr id="95" name="Freeform 15"/>
            <p:cNvSpPr/>
            <p:nvPr/>
          </p:nvSpPr>
          <p:spPr>
            <a:xfrm>
              <a:off x="992160" y="4413240"/>
              <a:ext cx="9444600" cy="4528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2593400" h="604200">
                  <a:moveTo>
                    <a:pt x="0" y="0"/>
                  </a:moveTo>
                  <a:lnTo>
                    <a:pt x="12593400" y="0"/>
                  </a:lnTo>
                  <a:lnTo>
                    <a:pt x="125934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6" name="TextBox 16"/>
            <p:cNvSpPr/>
            <p:nvPr/>
          </p:nvSpPr>
          <p:spPr>
            <a:xfrm>
              <a:off x="992160" y="4334400"/>
              <a:ext cx="944460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Diénaba KANDE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97" name="Group 17"/>
          <p:cNvGrpSpPr/>
          <p:nvPr/>
        </p:nvGrpSpPr>
        <p:grpSpPr>
          <a:xfrm>
            <a:off x="992160" y="5107320"/>
            <a:ext cx="9444600" cy="531360"/>
            <a:chOff x="992160" y="5107320"/>
            <a:chExt cx="9444600" cy="531360"/>
          </a:xfrm>
        </p:grpSpPr>
        <p:sp>
          <p:nvSpPr>
            <p:cNvPr id="98" name="Freeform 18"/>
            <p:cNvSpPr/>
            <p:nvPr/>
          </p:nvSpPr>
          <p:spPr>
            <a:xfrm>
              <a:off x="992160" y="5185800"/>
              <a:ext cx="9444600" cy="4528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2593400" h="604200">
                  <a:moveTo>
                    <a:pt x="0" y="0"/>
                  </a:moveTo>
                  <a:lnTo>
                    <a:pt x="12593400" y="0"/>
                  </a:lnTo>
                  <a:lnTo>
                    <a:pt x="125934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9" name="TextBox 19"/>
            <p:cNvSpPr/>
            <p:nvPr/>
          </p:nvSpPr>
          <p:spPr>
            <a:xfrm>
              <a:off x="992160" y="5107320"/>
              <a:ext cx="944460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Ndeye Bana SOKHNA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00" name="Group 20"/>
          <p:cNvGrpSpPr/>
          <p:nvPr/>
        </p:nvGrpSpPr>
        <p:grpSpPr>
          <a:xfrm>
            <a:off x="992160" y="5879880"/>
            <a:ext cx="9444600" cy="531360"/>
            <a:chOff x="992160" y="5879880"/>
            <a:chExt cx="9444600" cy="531360"/>
          </a:xfrm>
        </p:grpSpPr>
        <p:sp>
          <p:nvSpPr>
            <p:cNvPr id="101" name="Freeform 21"/>
            <p:cNvSpPr/>
            <p:nvPr/>
          </p:nvSpPr>
          <p:spPr>
            <a:xfrm>
              <a:off x="992160" y="5958360"/>
              <a:ext cx="9444600" cy="4528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2593400" h="604200">
                  <a:moveTo>
                    <a:pt x="0" y="0"/>
                  </a:moveTo>
                  <a:lnTo>
                    <a:pt x="12593400" y="0"/>
                  </a:lnTo>
                  <a:lnTo>
                    <a:pt x="125934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TextBox 22"/>
            <p:cNvSpPr/>
            <p:nvPr/>
          </p:nvSpPr>
          <p:spPr>
            <a:xfrm>
              <a:off x="992160" y="5879880"/>
              <a:ext cx="944460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Ndeye Yacine DIALLO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03" name="Group 23"/>
          <p:cNvGrpSpPr/>
          <p:nvPr/>
        </p:nvGrpSpPr>
        <p:grpSpPr>
          <a:xfrm>
            <a:off x="992160" y="6652440"/>
            <a:ext cx="9444600" cy="531720"/>
            <a:chOff x="992160" y="6652440"/>
            <a:chExt cx="9444600" cy="531720"/>
          </a:xfrm>
        </p:grpSpPr>
        <p:sp>
          <p:nvSpPr>
            <p:cNvPr id="104" name="Freeform 24"/>
            <p:cNvSpPr/>
            <p:nvPr/>
          </p:nvSpPr>
          <p:spPr>
            <a:xfrm>
              <a:off x="992160" y="6731280"/>
              <a:ext cx="9444600" cy="4528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2593400" h="604200">
                  <a:moveTo>
                    <a:pt x="0" y="0"/>
                  </a:moveTo>
                  <a:lnTo>
                    <a:pt x="12593400" y="0"/>
                  </a:lnTo>
                  <a:lnTo>
                    <a:pt x="125934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TextBox 25"/>
            <p:cNvSpPr/>
            <p:nvPr/>
          </p:nvSpPr>
          <p:spPr>
            <a:xfrm>
              <a:off x="992160" y="6652440"/>
              <a:ext cx="944460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Mame Dior Maimouna SYLLA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35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36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37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38" name="Freeform 6"/>
          <p:cNvSpPr/>
          <p:nvPr/>
        </p:nvSpPr>
        <p:spPr>
          <a:xfrm>
            <a:off x="2250000" y="900000"/>
            <a:ext cx="14174640" cy="9224640"/>
          </a:xfrm>
          <a:custGeom>
            <a:avLst/>
            <a:gdLst>
              <a:gd name="textAreaLeft" fmla="*/ 0 w 14174640"/>
              <a:gd name="textAreaRight" fmla="*/ 14175000 w 14174640"/>
              <a:gd name="textAreaTop" fmla="*/ 0 h 9224640"/>
              <a:gd name="textAreaBottom" fmla="*/ 9225000 h 9224640"/>
            </a:gdLst>
            <a:ahLst/>
            <a:cxnLst/>
            <a:rect l="textAreaLeft" t="textAreaTop" r="textAreaRight" b="textAreaBottom"/>
            <a:pathLst>
              <a:path w="14175000" h="9225000">
                <a:moveTo>
                  <a:pt x="0" y="0"/>
                </a:moveTo>
                <a:lnTo>
                  <a:pt x="14175000" y="0"/>
                </a:lnTo>
                <a:lnTo>
                  <a:pt x="14175000" y="9225000"/>
                </a:lnTo>
                <a:lnTo>
                  <a:pt x="0" y="9225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39" name="Group 7"/>
          <p:cNvGrpSpPr/>
          <p:nvPr/>
        </p:nvGrpSpPr>
        <p:grpSpPr>
          <a:xfrm>
            <a:off x="4500000" y="189360"/>
            <a:ext cx="7874640" cy="839160"/>
            <a:chOff x="4500000" y="189360"/>
            <a:chExt cx="7874640" cy="839160"/>
          </a:xfrm>
        </p:grpSpPr>
        <p:sp>
          <p:nvSpPr>
            <p:cNvPr id="340" name="Freeform 8"/>
            <p:cNvSpPr/>
            <p:nvPr/>
          </p:nvSpPr>
          <p:spPr>
            <a:xfrm>
              <a:off x="4500000" y="225000"/>
              <a:ext cx="7874640" cy="803520"/>
            </a:xfrm>
            <a:custGeom>
              <a:avLst/>
              <a:gdLst>
                <a:gd name="textAreaLeft" fmla="*/ 0 w 7874640"/>
                <a:gd name="textAreaRight" fmla="*/ 7875000 w 7874640"/>
                <a:gd name="textAreaTop" fmla="*/ 0 h 803520"/>
                <a:gd name="textAreaBottom" fmla="*/ 803880 h 803520"/>
              </a:gdLst>
              <a:ahLst/>
              <a:cxnLst/>
              <a:rect l="textAreaLeft" t="textAreaTop" r="textAreaRight" b="textAreaBottom"/>
              <a:pathLst>
                <a:path w="10500000" h="1071600">
                  <a:moveTo>
                    <a:pt x="0" y="0"/>
                  </a:moveTo>
                  <a:lnTo>
                    <a:pt x="10500000" y="0"/>
                  </a:lnTo>
                  <a:lnTo>
                    <a:pt x="10500000" y="1071600"/>
                  </a:lnTo>
                  <a:lnTo>
                    <a:pt x="0" y="1071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41" name="TextBox 9"/>
            <p:cNvSpPr/>
            <p:nvPr/>
          </p:nvSpPr>
          <p:spPr>
            <a:xfrm>
              <a:off x="4500000" y="189360"/>
              <a:ext cx="7874640" cy="839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178"/>
                </a:lnSpc>
              </a:pPr>
              <a:r>
                <a:rPr lang="en-US" sz="2650" b="0" u="none" strike="noStrike">
                  <a:solidFill>
                    <a:srgbClr val="FFFFFF"/>
                  </a:solidFill>
                  <a:uFillTx/>
                  <a:latin typeface="Arial"/>
                  <a:ea typeface="Arial"/>
                </a:rPr>
                <a:t>Cas « Ouverture/fermeture periode de paerrainage »</a:t>
              </a:r>
              <a:endParaRPr lang="fr-SN" sz="26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43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44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45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346" name="Group 6"/>
          <p:cNvGrpSpPr/>
          <p:nvPr/>
        </p:nvGrpSpPr>
        <p:grpSpPr>
          <a:xfrm>
            <a:off x="992160" y="4677840"/>
            <a:ext cx="14049720" cy="2076480"/>
            <a:chOff x="992160" y="4677840"/>
            <a:chExt cx="14049720" cy="2076480"/>
          </a:xfrm>
        </p:grpSpPr>
        <p:sp>
          <p:nvSpPr>
            <p:cNvPr id="347" name="Freeform 7"/>
            <p:cNvSpPr/>
            <p:nvPr/>
          </p:nvSpPr>
          <p:spPr>
            <a:xfrm>
              <a:off x="992160" y="4700160"/>
              <a:ext cx="13780800" cy="2054160"/>
            </a:xfrm>
            <a:custGeom>
              <a:avLst/>
              <a:gdLst>
                <a:gd name="textAreaLeft" fmla="*/ 0 w 13780800"/>
                <a:gd name="textAreaRight" fmla="*/ 13781160 w 13780800"/>
                <a:gd name="textAreaTop" fmla="*/ 0 h 2054160"/>
                <a:gd name="textAreaBottom" fmla="*/ 2054520 h 2054160"/>
              </a:gdLst>
              <a:ahLst/>
              <a:cxnLst/>
              <a:rect l="textAreaLeft" t="textAreaTop" r="textAreaRight" b="textAreaBottom"/>
              <a:pathLst>
                <a:path w="11801400" h="1759307">
                  <a:moveTo>
                    <a:pt x="0" y="0"/>
                  </a:moveTo>
                  <a:lnTo>
                    <a:pt x="11801400" y="0"/>
                  </a:lnTo>
                  <a:lnTo>
                    <a:pt x="11801400" y="1759307"/>
                  </a:lnTo>
                  <a:lnTo>
                    <a:pt x="0" y="1759307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48" name="TextBox 8"/>
            <p:cNvSpPr/>
            <p:nvPr/>
          </p:nvSpPr>
          <p:spPr>
            <a:xfrm>
              <a:off x="2164080" y="4677840"/>
              <a:ext cx="12877800" cy="17839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</a:t>
              </a:r>
              <a:r>
                <a:rPr lang="en-US" sz="5560" b="0" u="none" strike="noStrike" dirty="0" err="1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Diagramme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de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Classe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50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51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52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53" name="Freeform 6">
            <a:hlinkClick r:id="rId2"/>
          </p:cNvPr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cxn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Freeform 7"/>
          <p:cNvSpPr/>
          <p:nvPr/>
        </p:nvSpPr>
        <p:spPr>
          <a:xfrm>
            <a:off x="450000" y="318600"/>
            <a:ext cx="17324640" cy="9806400"/>
          </a:xfrm>
          <a:custGeom>
            <a:avLst/>
            <a:gdLst>
              <a:gd name="textAreaLeft" fmla="*/ 0 w 17324640"/>
              <a:gd name="textAreaRight" fmla="*/ 17325000 w 17324640"/>
              <a:gd name="textAreaTop" fmla="*/ 0 h 9806400"/>
              <a:gd name="textAreaBottom" fmla="*/ 9806760 h 9806400"/>
            </a:gdLst>
            <a:ahLst/>
            <a:cxnLst/>
            <a:rect l="textAreaLeft" t="textAreaTop" r="textAreaRight" b="textAreaBottom"/>
            <a:pathLst>
              <a:path w="17325000" h="9806850">
                <a:moveTo>
                  <a:pt x="0" y="0"/>
                </a:moveTo>
                <a:lnTo>
                  <a:pt x="17325000" y="0"/>
                </a:lnTo>
                <a:lnTo>
                  <a:pt x="17325000" y="9806850"/>
                </a:lnTo>
                <a:lnTo>
                  <a:pt x="0" y="98068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56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57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58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359" name="Group 6"/>
          <p:cNvGrpSpPr/>
          <p:nvPr/>
        </p:nvGrpSpPr>
        <p:grpSpPr>
          <a:xfrm>
            <a:off x="1310640" y="4683240"/>
            <a:ext cx="14189520" cy="1504200"/>
            <a:chOff x="992160" y="4683240"/>
            <a:chExt cx="14508000" cy="1430280"/>
          </a:xfrm>
        </p:grpSpPr>
        <p:sp>
          <p:nvSpPr>
            <p:cNvPr id="360" name="Freeform 7"/>
            <p:cNvSpPr/>
            <p:nvPr/>
          </p:nvSpPr>
          <p:spPr>
            <a:xfrm>
              <a:off x="992160" y="4700160"/>
              <a:ext cx="14508000" cy="1413000"/>
            </a:xfrm>
            <a:custGeom>
              <a:avLst/>
              <a:gdLst>
                <a:gd name="textAreaLeft" fmla="*/ 0 w 14508000"/>
                <a:gd name="textAreaRight" fmla="*/ 14508360 w 14508000"/>
                <a:gd name="textAreaTop" fmla="*/ 0 h 1413000"/>
                <a:gd name="textAreaBottom" fmla="*/ 1413360 h 1413000"/>
              </a:gdLst>
              <a:ahLst/>
              <a:cxnLst/>
              <a:rect l="textAreaLeft" t="textAreaTop" r="textAreaRight" b="textAreaBottom"/>
              <a:pathLst>
                <a:path w="16125000" h="1570889">
                  <a:moveTo>
                    <a:pt x="0" y="0"/>
                  </a:moveTo>
                  <a:lnTo>
                    <a:pt x="16125000" y="0"/>
                  </a:lnTo>
                  <a:lnTo>
                    <a:pt x="16125000" y="1570889"/>
                  </a:lnTo>
                  <a:lnTo>
                    <a:pt x="0" y="1570889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1" name="TextBox 8"/>
            <p:cNvSpPr/>
            <p:nvPr/>
          </p:nvSpPr>
          <p:spPr>
            <a:xfrm>
              <a:off x="992160" y="4683240"/>
              <a:ext cx="14508000" cy="14302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</a:t>
              </a:r>
              <a:r>
                <a:rPr lang="en-US" sz="5560" dirty="0" smtClean="0">
                  <a:solidFill>
                    <a:srgbClr val="FFFFFF"/>
                  </a:solidFill>
                  <a:latin typeface="Fraunces"/>
                  <a:ea typeface="Fraunces"/>
                </a:rPr>
                <a:t>       </a:t>
              </a:r>
              <a:r>
                <a:rPr lang="en-US" sz="5560" b="0" u="none" strike="noStrike" dirty="0" err="1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Outils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et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Présentation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de la Solution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63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64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365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66" name="Freeform 6"/>
          <p:cNvSpPr/>
          <p:nvPr/>
        </p:nvSpPr>
        <p:spPr>
          <a:xfrm>
            <a:off x="0" y="0"/>
            <a:ext cx="18287280" cy="275580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2755800"/>
              <a:gd name="textAreaBottom" fmla="*/ 2756160 h 2755800"/>
            </a:gdLst>
            <a:ahLst/>
            <a:cxnLst/>
            <a:rect l="textAreaLeft" t="textAreaTop" r="textAreaRight" b="textAreaBottom"/>
            <a:pathLst>
              <a:path w="18287550" h="2756250">
                <a:moveTo>
                  <a:pt x="0" y="0"/>
                </a:moveTo>
                <a:lnTo>
                  <a:pt x="18287550" y="0"/>
                </a:lnTo>
                <a:lnTo>
                  <a:pt x="18287550" y="2756250"/>
                </a:lnTo>
                <a:lnTo>
                  <a:pt x="0" y="27562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Freeform 7"/>
          <p:cNvSpPr/>
          <p:nvPr/>
        </p:nvSpPr>
        <p:spPr>
          <a:xfrm>
            <a:off x="7532280" y="275760"/>
            <a:ext cx="3223080" cy="2204640"/>
          </a:xfrm>
          <a:custGeom>
            <a:avLst/>
            <a:gdLst>
              <a:gd name="textAreaLeft" fmla="*/ 0 w 3223080"/>
              <a:gd name="textAreaRight" fmla="*/ 3223440 w 3223080"/>
              <a:gd name="textAreaTop" fmla="*/ 0 h 2204640"/>
              <a:gd name="textAreaBottom" fmla="*/ 2205000 h 2204640"/>
            </a:gdLst>
            <a:ahLst/>
            <a:cxnLst/>
            <a:rect l="textAreaLeft" t="textAreaTop" r="textAreaRight" b="textAreaBottom"/>
            <a:pathLst>
              <a:path w="3223350" h="2205000">
                <a:moveTo>
                  <a:pt x="0" y="0"/>
                </a:moveTo>
                <a:lnTo>
                  <a:pt x="3223350" y="0"/>
                </a:lnTo>
                <a:lnTo>
                  <a:pt x="3223350" y="2205000"/>
                </a:lnTo>
                <a:lnTo>
                  <a:pt x="0" y="2205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68" name="Group 8"/>
          <p:cNvGrpSpPr/>
          <p:nvPr/>
        </p:nvGrpSpPr>
        <p:grpSpPr>
          <a:xfrm>
            <a:off x="720000" y="2880000"/>
            <a:ext cx="5940000" cy="1620000"/>
            <a:chOff x="720000" y="2880000"/>
            <a:chExt cx="5940000" cy="1620000"/>
          </a:xfrm>
        </p:grpSpPr>
        <p:sp>
          <p:nvSpPr>
            <p:cNvPr id="369" name="Freeform 9"/>
            <p:cNvSpPr/>
            <p:nvPr/>
          </p:nvSpPr>
          <p:spPr>
            <a:xfrm>
              <a:off x="720000" y="2913120"/>
              <a:ext cx="5940000" cy="1586880"/>
            </a:xfrm>
            <a:custGeom>
              <a:avLst/>
              <a:gdLst>
                <a:gd name="textAreaLeft" fmla="*/ 0 w 5940000"/>
                <a:gd name="textAreaRight" fmla="*/ 5940360 w 5940000"/>
                <a:gd name="textAreaTop" fmla="*/ 0 h 1586880"/>
                <a:gd name="textAreaBottom" fmla="*/ 1587240 h 1586880"/>
              </a:gdLst>
              <a:ahLst/>
              <a:cxnLst/>
              <a:rect l="textAreaLeft" t="textAreaTop" r="textAreaRight" b="textAreaBottom"/>
              <a:pathLst>
                <a:path w="7788600" h="918600">
                  <a:moveTo>
                    <a:pt x="0" y="0"/>
                  </a:moveTo>
                  <a:lnTo>
                    <a:pt x="7788600" y="0"/>
                  </a:lnTo>
                  <a:lnTo>
                    <a:pt x="7788600" y="918600"/>
                  </a:lnTo>
                  <a:lnTo>
                    <a:pt x="0" y="918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0" name="TextBox 10"/>
            <p:cNvSpPr/>
            <p:nvPr/>
          </p:nvSpPr>
          <p:spPr>
            <a:xfrm>
              <a:off x="720000" y="2880000"/>
              <a:ext cx="5940000" cy="161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5374"/>
                </a:lnSpc>
              </a:pPr>
              <a:r>
                <a:rPr lang="en-US" sz="431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Technologies Utilisées</a:t>
              </a:r>
              <a:endParaRPr lang="fr-SN" sz="431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71" name="Freeform 11"/>
          <p:cNvSpPr/>
          <p:nvPr/>
        </p:nvSpPr>
        <p:spPr>
          <a:xfrm>
            <a:off x="771840" y="4385160"/>
            <a:ext cx="1101600" cy="1322640"/>
          </a:xfrm>
          <a:custGeom>
            <a:avLst/>
            <a:gdLst>
              <a:gd name="textAreaLeft" fmla="*/ 0 w 1101600"/>
              <a:gd name="textAreaRight" fmla="*/ 1101960 w 1101600"/>
              <a:gd name="textAreaTop" fmla="*/ 0 h 1322640"/>
              <a:gd name="textAreaBottom" fmla="*/ 1323000 h 1322640"/>
            </a:gdLst>
            <a:ahLst/>
            <a:cxnLst/>
            <a:rect l="textAreaLeft" t="textAreaTop" r="textAreaRight" b="textAreaBottom"/>
            <a:pathLst>
              <a:path w="1102050" h="1323000">
                <a:moveTo>
                  <a:pt x="0" y="0"/>
                </a:moveTo>
                <a:lnTo>
                  <a:pt x="1102050" y="0"/>
                </a:lnTo>
                <a:lnTo>
                  <a:pt x="1102050" y="1323000"/>
                </a:lnTo>
                <a:lnTo>
                  <a:pt x="0" y="1323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72" name="Group 12"/>
          <p:cNvGrpSpPr/>
          <p:nvPr/>
        </p:nvGrpSpPr>
        <p:grpSpPr>
          <a:xfrm>
            <a:off x="2205000" y="4598640"/>
            <a:ext cx="2755800" cy="351000"/>
            <a:chOff x="2205000" y="4598640"/>
            <a:chExt cx="2755800" cy="351000"/>
          </a:xfrm>
        </p:grpSpPr>
        <p:sp>
          <p:nvSpPr>
            <p:cNvPr id="373" name="Freeform 13"/>
            <p:cNvSpPr/>
            <p:nvPr/>
          </p:nvSpPr>
          <p:spPr>
            <a:xfrm>
              <a:off x="2205000" y="4605840"/>
              <a:ext cx="2755800" cy="343800"/>
            </a:xfrm>
            <a:custGeom>
              <a:avLst/>
              <a:gdLst>
                <a:gd name="textAreaLeft" fmla="*/ 0 w 2755800"/>
                <a:gd name="textAreaRight" fmla="*/ 2756160 w 2755800"/>
                <a:gd name="textAreaTop" fmla="*/ 0 h 343800"/>
                <a:gd name="textAreaBottom" fmla="*/ 344160 h 343800"/>
              </a:gdLst>
              <a:ahLst/>
              <a:cxnLst/>
              <a:rect l="textAreaLeft" t="textAreaTop" r="textAreaRight" b="textAreaBottom"/>
              <a:pathLst>
                <a:path w="3675000" h="459000">
                  <a:moveTo>
                    <a:pt x="0" y="0"/>
                  </a:moveTo>
                  <a:lnTo>
                    <a:pt x="3675000" y="0"/>
                  </a:lnTo>
                  <a:lnTo>
                    <a:pt x="3675000" y="459000"/>
                  </a:lnTo>
                  <a:lnTo>
                    <a:pt x="0" y="45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4" name="TextBox 14"/>
            <p:cNvSpPr/>
            <p:nvPr/>
          </p:nvSpPr>
          <p:spPr>
            <a:xfrm>
              <a:off x="2205000" y="4598640"/>
              <a:ext cx="2755800" cy="35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687"/>
                </a:lnSpc>
              </a:pPr>
              <a:r>
                <a:rPr lang="en-US" sz="213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React JS</a:t>
              </a:r>
              <a:endParaRPr lang="fr-SN" sz="213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75" name="Group 15"/>
          <p:cNvGrpSpPr/>
          <p:nvPr/>
        </p:nvGrpSpPr>
        <p:grpSpPr>
          <a:xfrm>
            <a:off x="2205000" y="5018400"/>
            <a:ext cx="15310080" cy="416520"/>
            <a:chOff x="2205000" y="5018400"/>
            <a:chExt cx="15310080" cy="416520"/>
          </a:xfrm>
        </p:grpSpPr>
        <p:sp>
          <p:nvSpPr>
            <p:cNvPr id="376" name="Freeform 16"/>
            <p:cNvSpPr/>
            <p:nvPr/>
          </p:nvSpPr>
          <p:spPr>
            <a:xfrm>
              <a:off x="2205000" y="5082840"/>
              <a:ext cx="15310080" cy="352080"/>
            </a:xfrm>
            <a:custGeom>
              <a:avLst/>
              <a:gdLst>
                <a:gd name="textAreaLeft" fmla="*/ 0 w 15310080"/>
                <a:gd name="textAreaRight" fmla="*/ 15310440 w 15310080"/>
                <a:gd name="textAreaTop" fmla="*/ 0 h 352080"/>
                <a:gd name="textAreaBottom" fmla="*/ 352440 h 352080"/>
              </a:gdLst>
              <a:ahLst/>
              <a:cxnLst/>
              <a:rect l="textAreaLeft" t="textAreaTop" r="textAreaRight" b="textAreaBottom"/>
              <a:pathLst>
                <a:path w="20413800" h="469800">
                  <a:moveTo>
                    <a:pt x="0" y="0"/>
                  </a:moveTo>
                  <a:lnTo>
                    <a:pt x="20413800" y="0"/>
                  </a:lnTo>
                  <a:lnTo>
                    <a:pt x="20413800" y="469800"/>
                  </a:lnTo>
                  <a:lnTo>
                    <a:pt x="0" y="46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7" name="TextBox 17"/>
            <p:cNvSpPr/>
            <p:nvPr/>
          </p:nvSpPr>
          <p:spPr>
            <a:xfrm>
              <a:off x="2205000" y="5018400"/>
              <a:ext cx="1531008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750"/>
                </a:lnSpc>
              </a:pPr>
              <a:r>
                <a:rPr lang="en-US" sz="1679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Interface utilisateur dynamique et fluide.</a:t>
              </a:r>
              <a:endParaRPr lang="fr-SN" sz="167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78" name="Freeform 18"/>
          <p:cNvSpPr/>
          <p:nvPr/>
        </p:nvSpPr>
        <p:spPr>
          <a:xfrm>
            <a:off x="771840" y="5708880"/>
            <a:ext cx="1101600" cy="1322640"/>
          </a:xfrm>
          <a:custGeom>
            <a:avLst/>
            <a:gdLst>
              <a:gd name="textAreaLeft" fmla="*/ 0 w 1101600"/>
              <a:gd name="textAreaRight" fmla="*/ 1101960 w 1101600"/>
              <a:gd name="textAreaTop" fmla="*/ 0 h 1322640"/>
              <a:gd name="textAreaBottom" fmla="*/ 1323000 h 1322640"/>
            </a:gdLst>
            <a:ahLst/>
            <a:cxnLst/>
            <a:rect l="textAreaLeft" t="textAreaTop" r="textAreaRight" b="textAreaBottom"/>
            <a:pathLst>
              <a:path w="1102050" h="1323000">
                <a:moveTo>
                  <a:pt x="0" y="0"/>
                </a:moveTo>
                <a:lnTo>
                  <a:pt x="1102050" y="0"/>
                </a:lnTo>
                <a:lnTo>
                  <a:pt x="1102050" y="1323000"/>
                </a:lnTo>
                <a:lnTo>
                  <a:pt x="0" y="1323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79" name="Group 19"/>
          <p:cNvGrpSpPr/>
          <p:nvPr/>
        </p:nvGrpSpPr>
        <p:grpSpPr>
          <a:xfrm>
            <a:off x="2205000" y="5922000"/>
            <a:ext cx="2755800" cy="351000"/>
            <a:chOff x="2205000" y="5922000"/>
            <a:chExt cx="2755800" cy="351000"/>
          </a:xfrm>
        </p:grpSpPr>
        <p:sp>
          <p:nvSpPr>
            <p:cNvPr id="380" name="Freeform 20"/>
            <p:cNvSpPr/>
            <p:nvPr/>
          </p:nvSpPr>
          <p:spPr>
            <a:xfrm>
              <a:off x="2205000" y="5929200"/>
              <a:ext cx="2755800" cy="343800"/>
            </a:xfrm>
            <a:custGeom>
              <a:avLst/>
              <a:gdLst>
                <a:gd name="textAreaLeft" fmla="*/ 0 w 2755800"/>
                <a:gd name="textAreaRight" fmla="*/ 2756160 w 2755800"/>
                <a:gd name="textAreaTop" fmla="*/ 0 h 343800"/>
                <a:gd name="textAreaBottom" fmla="*/ 344160 h 343800"/>
              </a:gdLst>
              <a:ahLst/>
              <a:cxnLst/>
              <a:rect l="textAreaLeft" t="textAreaTop" r="textAreaRight" b="textAreaBottom"/>
              <a:pathLst>
                <a:path w="3675000" h="459000">
                  <a:moveTo>
                    <a:pt x="0" y="0"/>
                  </a:moveTo>
                  <a:lnTo>
                    <a:pt x="3675000" y="0"/>
                  </a:lnTo>
                  <a:lnTo>
                    <a:pt x="3675000" y="459000"/>
                  </a:lnTo>
                  <a:lnTo>
                    <a:pt x="0" y="45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1" name="TextBox 21"/>
            <p:cNvSpPr/>
            <p:nvPr/>
          </p:nvSpPr>
          <p:spPr>
            <a:xfrm>
              <a:off x="2205000" y="5922000"/>
              <a:ext cx="2755800" cy="35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687"/>
                </a:lnSpc>
              </a:pPr>
              <a:r>
                <a:rPr lang="en-US" sz="213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MySQL</a:t>
              </a:r>
              <a:endParaRPr lang="fr-SN" sz="213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82" name="Group 22"/>
          <p:cNvGrpSpPr/>
          <p:nvPr/>
        </p:nvGrpSpPr>
        <p:grpSpPr>
          <a:xfrm>
            <a:off x="2205000" y="6341400"/>
            <a:ext cx="15310080" cy="416520"/>
            <a:chOff x="2205000" y="6341400"/>
            <a:chExt cx="15310080" cy="416520"/>
          </a:xfrm>
        </p:grpSpPr>
        <p:sp>
          <p:nvSpPr>
            <p:cNvPr id="383" name="Freeform 23"/>
            <p:cNvSpPr/>
            <p:nvPr/>
          </p:nvSpPr>
          <p:spPr>
            <a:xfrm>
              <a:off x="2205000" y="6405840"/>
              <a:ext cx="15310080" cy="352080"/>
            </a:xfrm>
            <a:custGeom>
              <a:avLst/>
              <a:gdLst>
                <a:gd name="textAreaLeft" fmla="*/ 0 w 15310080"/>
                <a:gd name="textAreaRight" fmla="*/ 15310440 w 15310080"/>
                <a:gd name="textAreaTop" fmla="*/ 0 h 352080"/>
                <a:gd name="textAreaBottom" fmla="*/ 352440 h 352080"/>
              </a:gdLst>
              <a:ahLst/>
              <a:cxnLst/>
              <a:rect l="textAreaLeft" t="textAreaTop" r="textAreaRight" b="textAreaBottom"/>
              <a:pathLst>
                <a:path w="20413800" h="469800">
                  <a:moveTo>
                    <a:pt x="0" y="0"/>
                  </a:moveTo>
                  <a:lnTo>
                    <a:pt x="20413800" y="0"/>
                  </a:lnTo>
                  <a:lnTo>
                    <a:pt x="20413800" y="469800"/>
                  </a:lnTo>
                  <a:lnTo>
                    <a:pt x="0" y="46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4" name="TextBox 24"/>
            <p:cNvSpPr/>
            <p:nvPr/>
          </p:nvSpPr>
          <p:spPr>
            <a:xfrm>
              <a:off x="2205000" y="6341400"/>
              <a:ext cx="1531008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750"/>
                </a:lnSpc>
              </a:pPr>
              <a:r>
                <a:rPr lang="en-US" sz="1679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Stockage sécurisé des données.</a:t>
              </a:r>
              <a:endParaRPr lang="fr-SN" sz="167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85" name="Freeform 25"/>
          <p:cNvSpPr/>
          <p:nvPr/>
        </p:nvSpPr>
        <p:spPr>
          <a:xfrm>
            <a:off x="771840" y="7031880"/>
            <a:ext cx="1101600" cy="1322640"/>
          </a:xfrm>
          <a:custGeom>
            <a:avLst/>
            <a:gdLst>
              <a:gd name="textAreaLeft" fmla="*/ 0 w 1101600"/>
              <a:gd name="textAreaRight" fmla="*/ 1101960 w 1101600"/>
              <a:gd name="textAreaTop" fmla="*/ 0 h 1322640"/>
              <a:gd name="textAreaBottom" fmla="*/ 1323000 h 1322640"/>
            </a:gdLst>
            <a:ahLst/>
            <a:cxnLst/>
            <a:rect l="textAreaLeft" t="textAreaTop" r="textAreaRight" b="textAreaBottom"/>
            <a:pathLst>
              <a:path w="1102050" h="1323000">
                <a:moveTo>
                  <a:pt x="0" y="0"/>
                </a:moveTo>
                <a:lnTo>
                  <a:pt x="1102050" y="0"/>
                </a:lnTo>
                <a:lnTo>
                  <a:pt x="1102050" y="1323000"/>
                </a:lnTo>
                <a:lnTo>
                  <a:pt x="0" y="1323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86" name="Group 26"/>
          <p:cNvGrpSpPr/>
          <p:nvPr/>
        </p:nvGrpSpPr>
        <p:grpSpPr>
          <a:xfrm>
            <a:off x="2205000" y="7245000"/>
            <a:ext cx="2755800" cy="351000"/>
            <a:chOff x="2205000" y="7245000"/>
            <a:chExt cx="2755800" cy="351000"/>
          </a:xfrm>
        </p:grpSpPr>
        <p:sp>
          <p:nvSpPr>
            <p:cNvPr id="387" name="Freeform 27"/>
            <p:cNvSpPr/>
            <p:nvPr/>
          </p:nvSpPr>
          <p:spPr>
            <a:xfrm>
              <a:off x="2205000" y="7252200"/>
              <a:ext cx="2755800" cy="343800"/>
            </a:xfrm>
            <a:custGeom>
              <a:avLst/>
              <a:gdLst>
                <a:gd name="textAreaLeft" fmla="*/ 0 w 2755800"/>
                <a:gd name="textAreaRight" fmla="*/ 2756160 w 2755800"/>
                <a:gd name="textAreaTop" fmla="*/ 0 h 343800"/>
                <a:gd name="textAreaBottom" fmla="*/ 344160 h 343800"/>
              </a:gdLst>
              <a:ahLst/>
              <a:cxnLst/>
              <a:rect l="textAreaLeft" t="textAreaTop" r="textAreaRight" b="textAreaBottom"/>
              <a:pathLst>
                <a:path w="3675000" h="459000">
                  <a:moveTo>
                    <a:pt x="0" y="0"/>
                  </a:moveTo>
                  <a:lnTo>
                    <a:pt x="3675000" y="0"/>
                  </a:lnTo>
                  <a:lnTo>
                    <a:pt x="3675000" y="459000"/>
                  </a:lnTo>
                  <a:lnTo>
                    <a:pt x="0" y="45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8" name="TextBox 28"/>
            <p:cNvSpPr/>
            <p:nvPr/>
          </p:nvSpPr>
          <p:spPr>
            <a:xfrm>
              <a:off x="2205000" y="7245000"/>
              <a:ext cx="2755800" cy="35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687"/>
                </a:lnSpc>
              </a:pPr>
              <a:r>
                <a:rPr lang="en-US" sz="213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Node.js</a:t>
              </a:r>
              <a:endParaRPr lang="fr-SN" sz="213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89" name="Group 29"/>
          <p:cNvGrpSpPr/>
          <p:nvPr/>
        </p:nvGrpSpPr>
        <p:grpSpPr>
          <a:xfrm>
            <a:off x="2205000" y="7664760"/>
            <a:ext cx="15310080" cy="416520"/>
            <a:chOff x="2205000" y="7664760"/>
            <a:chExt cx="15310080" cy="416520"/>
          </a:xfrm>
        </p:grpSpPr>
        <p:sp>
          <p:nvSpPr>
            <p:cNvPr id="390" name="Freeform 30"/>
            <p:cNvSpPr/>
            <p:nvPr/>
          </p:nvSpPr>
          <p:spPr>
            <a:xfrm>
              <a:off x="2205000" y="7729200"/>
              <a:ext cx="15310080" cy="352080"/>
            </a:xfrm>
            <a:custGeom>
              <a:avLst/>
              <a:gdLst>
                <a:gd name="textAreaLeft" fmla="*/ 0 w 15310080"/>
                <a:gd name="textAreaRight" fmla="*/ 15310440 w 15310080"/>
                <a:gd name="textAreaTop" fmla="*/ 0 h 352080"/>
                <a:gd name="textAreaBottom" fmla="*/ 352440 h 352080"/>
              </a:gdLst>
              <a:ahLst/>
              <a:cxnLst/>
              <a:rect l="textAreaLeft" t="textAreaTop" r="textAreaRight" b="textAreaBottom"/>
              <a:pathLst>
                <a:path w="20413800" h="469800">
                  <a:moveTo>
                    <a:pt x="0" y="0"/>
                  </a:moveTo>
                  <a:lnTo>
                    <a:pt x="20413800" y="0"/>
                  </a:lnTo>
                  <a:lnTo>
                    <a:pt x="20413800" y="469800"/>
                  </a:lnTo>
                  <a:lnTo>
                    <a:pt x="0" y="46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1" name="TextBox 31"/>
            <p:cNvSpPr/>
            <p:nvPr/>
          </p:nvSpPr>
          <p:spPr>
            <a:xfrm>
              <a:off x="2205000" y="7664760"/>
              <a:ext cx="1531008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750"/>
                </a:lnSpc>
              </a:pPr>
              <a:r>
                <a:rPr lang="en-US" sz="1679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Logique côté serveur.</a:t>
              </a:r>
              <a:endParaRPr lang="fr-SN" sz="167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92" name="Freeform 32"/>
          <p:cNvSpPr/>
          <p:nvPr/>
        </p:nvSpPr>
        <p:spPr>
          <a:xfrm>
            <a:off x="771840" y="8355240"/>
            <a:ext cx="1101600" cy="1322640"/>
          </a:xfrm>
          <a:custGeom>
            <a:avLst/>
            <a:gdLst>
              <a:gd name="textAreaLeft" fmla="*/ 0 w 1101600"/>
              <a:gd name="textAreaRight" fmla="*/ 1101960 w 1101600"/>
              <a:gd name="textAreaTop" fmla="*/ 0 h 1322640"/>
              <a:gd name="textAreaBottom" fmla="*/ 1323000 h 1322640"/>
            </a:gdLst>
            <a:ahLst/>
            <a:cxnLst/>
            <a:rect l="textAreaLeft" t="textAreaTop" r="textAreaRight" b="textAreaBottom"/>
            <a:pathLst>
              <a:path w="1102050" h="1323000">
                <a:moveTo>
                  <a:pt x="0" y="0"/>
                </a:moveTo>
                <a:lnTo>
                  <a:pt x="1102050" y="0"/>
                </a:lnTo>
                <a:lnTo>
                  <a:pt x="1102050" y="1323000"/>
                </a:lnTo>
                <a:lnTo>
                  <a:pt x="0" y="1323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93" name="Group 33"/>
          <p:cNvGrpSpPr/>
          <p:nvPr/>
        </p:nvGrpSpPr>
        <p:grpSpPr>
          <a:xfrm>
            <a:off x="2205000" y="8568360"/>
            <a:ext cx="2755800" cy="351000"/>
            <a:chOff x="2205000" y="8568360"/>
            <a:chExt cx="2755800" cy="351000"/>
          </a:xfrm>
        </p:grpSpPr>
        <p:sp>
          <p:nvSpPr>
            <p:cNvPr id="394" name="Freeform 34"/>
            <p:cNvSpPr/>
            <p:nvPr/>
          </p:nvSpPr>
          <p:spPr>
            <a:xfrm>
              <a:off x="2205000" y="8575560"/>
              <a:ext cx="2755800" cy="343800"/>
            </a:xfrm>
            <a:custGeom>
              <a:avLst/>
              <a:gdLst>
                <a:gd name="textAreaLeft" fmla="*/ 0 w 2755800"/>
                <a:gd name="textAreaRight" fmla="*/ 2756160 w 2755800"/>
                <a:gd name="textAreaTop" fmla="*/ 0 h 343800"/>
                <a:gd name="textAreaBottom" fmla="*/ 344160 h 343800"/>
              </a:gdLst>
              <a:ahLst/>
              <a:cxnLst/>
              <a:rect l="textAreaLeft" t="textAreaTop" r="textAreaRight" b="textAreaBottom"/>
              <a:pathLst>
                <a:path w="3675000" h="459000">
                  <a:moveTo>
                    <a:pt x="0" y="0"/>
                  </a:moveTo>
                  <a:lnTo>
                    <a:pt x="3675000" y="0"/>
                  </a:lnTo>
                  <a:lnTo>
                    <a:pt x="3675000" y="459000"/>
                  </a:lnTo>
                  <a:lnTo>
                    <a:pt x="0" y="45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5" name="TextBox 35"/>
            <p:cNvSpPr/>
            <p:nvPr/>
          </p:nvSpPr>
          <p:spPr>
            <a:xfrm>
              <a:off x="2205000" y="8568360"/>
              <a:ext cx="2755800" cy="35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687"/>
                </a:lnSpc>
              </a:pPr>
              <a:r>
                <a:rPr lang="en-US" sz="213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HTML &amp; CSS</a:t>
              </a:r>
              <a:endParaRPr lang="fr-SN" sz="213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396" name="Group 36"/>
          <p:cNvGrpSpPr/>
          <p:nvPr/>
        </p:nvGrpSpPr>
        <p:grpSpPr>
          <a:xfrm>
            <a:off x="2205000" y="8987760"/>
            <a:ext cx="15310080" cy="416520"/>
            <a:chOff x="2205000" y="8987760"/>
            <a:chExt cx="15310080" cy="416520"/>
          </a:xfrm>
        </p:grpSpPr>
        <p:sp>
          <p:nvSpPr>
            <p:cNvPr id="397" name="Freeform 37"/>
            <p:cNvSpPr/>
            <p:nvPr/>
          </p:nvSpPr>
          <p:spPr>
            <a:xfrm>
              <a:off x="2205000" y="9052200"/>
              <a:ext cx="15310080" cy="352080"/>
            </a:xfrm>
            <a:custGeom>
              <a:avLst/>
              <a:gdLst>
                <a:gd name="textAreaLeft" fmla="*/ 0 w 15310080"/>
                <a:gd name="textAreaRight" fmla="*/ 15310440 w 15310080"/>
                <a:gd name="textAreaTop" fmla="*/ 0 h 352080"/>
                <a:gd name="textAreaBottom" fmla="*/ 352440 h 352080"/>
              </a:gdLst>
              <a:ahLst/>
              <a:cxnLst/>
              <a:rect l="textAreaLeft" t="textAreaTop" r="textAreaRight" b="textAreaBottom"/>
              <a:pathLst>
                <a:path w="20413800" h="469800">
                  <a:moveTo>
                    <a:pt x="0" y="0"/>
                  </a:moveTo>
                  <a:lnTo>
                    <a:pt x="20413800" y="0"/>
                  </a:lnTo>
                  <a:lnTo>
                    <a:pt x="20413800" y="469800"/>
                  </a:lnTo>
                  <a:lnTo>
                    <a:pt x="0" y="46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8" name="TextBox 38"/>
            <p:cNvSpPr/>
            <p:nvPr/>
          </p:nvSpPr>
          <p:spPr>
            <a:xfrm>
              <a:off x="2205000" y="8987760"/>
              <a:ext cx="1531008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2750"/>
                </a:lnSpc>
              </a:pPr>
              <a:r>
                <a:rPr lang="en-US" sz="1679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Structure et style de l'interface.</a:t>
              </a:r>
              <a:endParaRPr lang="fr-SN" sz="167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00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01" name="Group 4"/>
          <p:cNvGrpSpPr/>
          <p:nvPr/>
        </p:nvGrpSpPr>
        <p:grpSpPr>
          <a:xfrm>
            <a:off x="0" y="0"/>
            <a:ext cx="18287280" cy="10286280"/>
            <a:chOff x="180000" y="180000"/>
            <a:chExt cx="18287280" cy="10286280"/>
          </a:xfrm>
        </p:grpSpPr>
        <p:sp>
          <p:nvSpPr>
            <p:cNvPr id="402" name="Freeform 5"/>
            <p:cNvSpPr/>
            <p:nvPr/>
          </p:nvSpPr>
          <p:spPr>
            <a:xfrm>
              <a:off x="180000" y="18000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03" name="Group 6"/>
          <p:cNvGrpSpPr/>
          <p:nvPr/>
        </p:nvGrpSpPr>
        <p:grpSpPr>
          <a:xfrm>
            <a:off x="992160" y="2475720"/>
            <a:ext cx="11607840" cy="1484280"/>
            <a:chOff x="992160" y="2475720"/>
            <a:chExt cx="11607840" cy="1484280"/>
          </a:xfrm>
        </p:grpSpPr>
        <p:sp>
          <p:nvSpPr>
            <p:cNvPr id="404" name="Freeform 7"/>
            <p:cNvSpPr/>
            <p:nvPr/>
          </p:nvSpPr>
          <p:spPr>
            <a:xfrm>
              <a:off x="992160" y="2498760"/>
              <a:ext cx="11607840" cy="1460520"/>
            </a:xfrm>
            <a:custGeom>
              <a:avLst/>
              <a:gdLst>
                <a:gd name="textAreaLeft" fmla="*/ 0 w 11607840"/>
                <a:gd name="textAreaRight" fmla="*/ 11608200 w 11607840"/>
                <a:gd name="textAreaTop" fmla="*/ 0 h 1460520"/>
                <a:gd name="textAreaBottom" fmla="*/ 1460880 h 1460520"/>
              </a:gdLst>
              <a:ahLst/>
              <a:cxnLst/>
              <a:rect l="textAreaLeft" t="textAreaTop" r="textAreaRight" b="textAreaBottom"/>
              <a:pathLst>
                <a:path w="10685400" h="1180800">
                  <a:moveTo>
                    <a:pt x="0" y="0"/>
                  </a:moveTo>
                  <a:lnTo>
                    <a:pt x="10685400" y="0"/>
                  </a:lnTo>
                  <a:lnTo>
                    <a:pt x="106854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5" name="TextBox 8"/>
            <p:cNvSpPr/>
            <p:nvPr/>
          </p:nvSpPr>
          <p:spPr>
            <a:xfrm>
              <a:off x="992160" y="2475720"/>
              <a:ext cx="11607840" cy="14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Page </a:t>
              </a:r>
              <a:r>
                <a:rPr lang="en-US" sz="5560" b="0" u="none" strike="noStrike" dirty="0" err="1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d’accueil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06" name="Picture 405"/>
          <p:cNvPicPr/>
          <p:nvPr/>
        </p:nvPicPr>
        <p:blipFill>
          <a:blip r:embed="rId2"/>
          <a:stretch/>
        </p:blipFill>
        <p:spPr>
          <a:xfrm>
            <a:off x="2944440" y="4338120"/>
            <a:ext cx="12398400" cy="451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08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09" name="Group 4"/>
          <p:cNvGrpSpPr/>
          <p:nvPr/>
        </p:nvGrpSpPr>
        <p:grpSpPr>
          <a:xfrm>
            <a:off x="-274320" y="-307440"/>
            <a:ext cx="18425160" cy="10593720"/>
            <a:chOff x="-107280" y="873720"/>
            <a:chExt cx="18287280" cy="10286280"/>
          </a:xfrm>
        </p:grpSpPr>
        <p:sp>
          <p:nvSpPr>
            <p:cNvPr id="410" name="Freeform 5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11" name="Group 7"/>
          <p:cNvGrpSpPr/>
          <p:nvPr/>
        </p:nvGrpSpPr>
        <p:grpSpPr>
          <a:xfrm>
            <a:off x="540000" y="868680"/>
            <a:ext cx="14400000" cy="9571320"/>
            <a:chOff x="540000" y="868680"/>
            <a:chExt cx="14400000" cy="9571320"/>
          </a:xfrm>
        </p:grpSpPr>
        <p:sp>
          <p:nvSpPr>
            <p:cNvPr id="412" name="Freeform 8"/>
            <p:cNvSpPr/>
            <p:nvPr/>
          </p:nvSpPr>
          <p:spPr>
            <a:xfrm>
              <a:off x="999720" y="3280680"/>
              <a:ext cx="9653760" cy="2362320"/>
            </a:xfrm>
            <a:custGeom>
              <a:avLst/>
              <a:gdLst>
                <a:gd name="textAreaLeft" fmla="*/ 0 w 9653760"/>
                <a:gd name="textAreaRight" fmla="*/ 9654120 w 9653760"/>
                <a:gd name="textAreaTop" fmla="*/ 0 h 2362320"/>
                <a:gd name="textAreaBottom" fmla="*/ 2362680 h 236232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3" name="TextBox 9"/>
            <p:cNvSpPr/>
            <p:nvPr/>
          </p:nvSpPr>
          <p:spPr>
            <a:xfrm>
              <a:off x="540000" y="868680"/>
              <a:ext cx="14400000" cy="957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Page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Gestion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des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Elections par la DGE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2286240" y="3063240"/>
            <a:ext cx="13304040" cy="5669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16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16" name="Freeform 26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17" name="Group 25"/>
          <p:cNvGrpSpPr/>
          <p:nvPr/>
        </p:nvGrpSpPr>
        <p:grpSpPr>
          <a:xfrm>
            <a:off x="0" y="0"/>
            <a:ext cx="18287280" cy="10286280"/>
            <a:chOff x="-107280" y="873720"/>
            <a:chExt cx="18287280" cy="10286280"/>
          </a:xfrm>
        </p:grpSpPr>
        <p:sp>
          <p:nvSpPr>
            <p:cNvPr id="418" name="Freeform 28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19" name="Group 27"/>
          <p:cNvGrpSpPr/>
          <p:nvPr/>
        </p:nvGrpSpPr>
        <p:grpSpPr>
          <a:xfrm>
            <a:off x="540000" y="1905000"/>
            <a:ext cx="14400000" cy="8535000"/>
            <a:chOff x="540000" y="1905000"/>
            <a:chExt cx="14400000" cy="8535000"/>
          </a:xfrm>
        </p:grpSpPr>
        <p:sp>
          <p:nvSpPr>
            <p:cNvPr id="420" name="Freeform 29"/>
            <p:cNvSpPr/>
            <p:nvPr/>
          </p:nvSpPr>
          <p:spPr>
            <a:xfrm>
              <a:off x="999720" y="3280680"/>
              <a:ext cx="9653760" cy="2362320"/>
            </a:xfrm>
            <a:custGeom>
              <a:avLst/>
              <a:gdLst>
                <a:gd name="textAreaLeft" fmla="*/ 0 w 9653760"/>
                <a:gd name="textAreaRight" fmla="*/ 9654120 w 9653760"/>
                <a:gd name="textAreaTop" fmla="*/ 0 h 2362320"/>
                <a:gd name="textAreaBottom" fmla="*/ 2362680 h 236232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1" name="TextBox 2"/>
            <p:cNvSpPr/>
            <p:nvPr/>
          </p:nvSpPr>
          <p:spPr>
            <a:xfrm>
              <a:off x="540000" y="1905000"/>
              <a:ext cx="14400000" cy="853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Page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chargement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liste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électeur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22" name="Picture 421"/>
          <p:cNvPicPr/>
          <p:nvPr/>
        </p:nvPicPr>
        <p:blipFill>
          <a:blip r:embed="rId2"/>
          <a:stretch/>
        </p:blipFill>
        <p:spPr>
          <a:xfrm>
            <a:off x="1970280" y="3922500"/>
            <a:ext cx="12969720" cy="450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9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24" name="Freeform 5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25" name="Group 51"/>
          <p:cNvGrpSpPr/>
          <p:nvPr/>
        </p:nvGrpSpPr>
        <p:grpSpPr>
          <a:xfrm>
            <a:off x="720" y="720"/>
            <a:ext cx="18287280" cy="10286280"/>
            <a:chOff x="-107280" y="873720"/>
            <a:chExt cx="18287280" cy="10286280"/>
          </a:xfrm>
        </p:grpSpPr>
        <p:sp>
          <p:nvSpPr>
            <p:cNvPr id="426" name="Freeform 56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27" name="Group 52"/>
          <p:cNvGrpSpPr/>
          <p:nvPr/>
        </p:nvGrpSpPr>
        <p:grpSpPr>
          <a:xfrm>
            <a:off x="540000" y="1325880"/>
            <a:ext cx="16020000" cy="9834120"/>
            <a:chOff x="540000" y="1325880"/>
            <a:chExt cx="16020000" cy="9834120"/>
          </a:xfrm>
        </p:grpSpPr>
        <p:sp>
          <p:nvSpPr>
            <p:cNvPr id="428" name="Freeform 58"/>
            <p:cNvSpPr/>
            <p:nvPr/>
          </p:nvSpPr>
          <p:spPr>
            <a:xfrm>
              <a:off x="1051560" y="3284280"/>
              <a:ext cx="10739520" cy="2598840"/>
            </a:xfrm>
            <a:custGeom>
              <a:avLst/>
              <a:gdLst>
                <a:gd name="textAreaLeft" fmla="*/ 0 w 10739520"/>
                <a:gd name="textAreaRight" fmla="*/ 10739880 w 10739520"/>
                <a:gd name="textAreaTop" fmla="*/ 0 h 2598840"/>
                <a:gd name="textAreaBottom" fmla="*/ 2599200 h 259884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9" name="TextBox 7"/>
            <p:cNvSpPr/>
            <p:nvPr/>
          </p:nvSpPr>
          <p:spPr>
            <a:xfrm>
              <a:off x="540000" y="1325880"/>
              <a:ext cx="16020000" cy="9834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 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Page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parrainage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30" name="Picture 429"/>
          <p:cNvPicPr/>
          <p:nvPr/>
        </p:nvPicPr>
        <p:blipFill>
          <a:blip r:embed="rId2"/>
          <a:stretch/>
        </p:blipFill>
        <p:spPr>
          <a:xfrm>
            <a:off x="1980000" y="3272940"/>
            <a:ext cx="13140000" cy="594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 1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32" name="Freeform 1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33" name="Group 3"/>
          <p:cNvGrpSpPr/>
          <p:nvPr/>
        </p:nvGrpSpPr>
        <p:grpSpPr>
          <a:xfrm>
            <a:off x="0" y="720"/>
            <a:ext cx="18287280" cy="10286280"/>
            <a:chOff x="-107280" y="873720"/>
            <a:chExt cx="18287280" cy="10286280"/>
          </a:xfrm>
        </p:grpSpPr>
        <p:sp>
          <p:nvSpPr>
            <p:cNvPr id="434" name="Freeform 2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35" name="Group 5"/>
          <p:cNvGrpSpPr/>
          <p:nvPr/>
        </p:nvGrpSpPr>
        <p:grpSpPr>
          <a:xfrm>
            <a:off x="540000" y="685800"/>
            <a:ext cx="16020000" cy="10474200"/>
            <a:chOff x="540000" y="685800"/>
            <a:chExt cx="16020000" cy="10474200"/>
          </a:xfrm>
        </p:grpSpPr>
        <p:sp>
          <p:nvSpPr>
            <p:cNvPr id="436" name="Freeform 4"/>
            <p:cNvSpPr/>
            <p:nvPr/>
          </p:nvSpPr>
          <p:spPr>
            <a:xfrm>
              <a:off x="1051560" y="3284280"/>
              <a:ext cx="10739520" cy="2598840"/>
            </a:xfrm>
            <a:custGeom>
              <a:avLst/>
              <a:gdLst>
                <a:gd name="textAreaLeft" fmla="*/ 0 w 10739520"/>
                <a:gd name="textAreaRight" fmla="*/ 10739880 w 10739520"/>
                <a:gd name="textAreaTop" fmla="*/ 0 h 2598840"/>
                <a:gd name="textAreaBottom" fmla="*/ 2599200 h 259884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7" name="TextBox 1"/>
            <p:cNvSpPr/>
            <p:nvPr/>
          </p:nvSpPr>
          <p:spPr>
            <a:xfrm>
              <a:off x="540000" y="685800"/>
              <a:ext cx="16020000" cy="1047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   Page selection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candidat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38" name="Picture 437"/>
          <p:cNvPicPr/>
          <p:nvPr/>
        </p:nvPicPr>
        <p:blipFill>
          <a:blip r:embed="rId2"/>
          <a:stretch/>
        </p:blipFill>
        <p:spPr>
          <a:xfrm>
            <a:off x="2856000" y="3024600"/>
            <a:ext cx="12240000" cy="64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07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08" name="Group 4"/>
          <p:cNvGrpSpPr/>
          <p:nvPr/>
        </p:nvGrpSpPr>
        <p:grpSpPr>
          <a:xfrm>
            <a:off x="18940" y="720"/>
            <a:ext cx="18287280" cy="10286280"/>
            <a:chOff x="0" y="0"/>
            <a:chExt cx="18287280" cy="10286280"/>
          </a:xfrm>
        </p:grpSpPr>
        <p:sp>
          <p:nvSpPr>
            <p:cNvPr id="109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0" name="Group 6"/>
          <p:cNvGrpSpPr/>
          <p:nvPr/>
        </p:nvGrpSpPr>
        <p:grpSpPr>
          <a:xfrm>
            <a:off x="886680" y="682200"/>
            <a:ext cx="6331320" cy="805320"/>
            <a:chOff x="886680" y="682200"/>
            <a:chExt cx="6331320" cy="805320"/>
          </a:xfrm>
        </p:grpSpPr>
        <p:sp>
          <p:nvSpPr>
            <p:cNvPr id="111" name="Freeform 7"/>
            <p:cNvSpPr/>
            <p:nvPr/>
          </p:nvSpPr>
          <p:spPr>
            <a:xfrm>
              <a:off x="886680" y="696600"/>
              <a:ext cx="6331320" cy="790920"/>
            </a:xfrm>
            <a:custGeom>
              <a:avLst/>
              <a:gdLst>
                <a:gd name="textAreaLeft" fmla="*/ 0 w 6331320"/>
                <a:gd name="textAreaRight" fmla="*/ 6331680 w 6331320"/>
                <a:gd name="textAreaTop" fmla="*/ 0 h 790920"/>
                <a:gd name="textAreaBottom" fmla="*/ 791280 h 790920"/>
              </a:gdLst>
              <a:ahLst/>
              <a:cxnLst/>
              <a:rect l="textAreaLeft" t="textAreaTop" r="textAreaRight" b="textAreaBottom"/>
              <a:pathLst>
                <a:path w="8442000" h="1054800">
                  <a:moveTo>
                    <a:pt x="0" y="0"/>
                  </a:moveTo>
                  <a:lnTo>
                    <a:pt x="8442000" y="0"/>
                  </a:lnTo>
                  <a:lnTo>
                    <a:pt x="8442000" y="1054800"/>
                  </a:lnTo>
                  <a:lnTo>
                    <a:pt x="0" y="1054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2" name="TextBox 8"/>
            <p:cNvSpPr/>
            <p:nvPr/>
          </p:nvSpPr>
          <p:spPr>
            <a:xfrm>
              <a:off x="886680" y="682200"/>
              <a:ext cx="6331320" cy="80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185"/>
                </a:lnSpc>
              </a:pPr>
              <a:r>
                <a:rPr lang="en-US" sz="494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PLAN</a:t>
              </a:r>
              <a:endParaRPr lang="fr-SN" sz="494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13" name="Freeform 9"/>
          <p:cNvSpPr/>
          <p:nvPr/>
        </p:nvSpPr>
        <p:spPr>
          <a:xfrm>
            <a:off x="886680" y="1994400"/>
            <a:ext cx="1265400" cy="1518840"/>
          </a:xfrm>
          <a:custGeom>
            <a:avLst/>
            <a:gdLst>
              <a:gd name="textAreaLeft" fmla="*/ 0 w 1265400"/>
              <a:gd name="textAreaRight" fmla="*/ 1265760 w 1265400"/>
              <a:gd name="textAreaTop" fmla="*/ 0 h 1518840"/>
              <a:gd name="textAreaBottom" fmla="*/ 1519200 h 1518840"/>
            </a:gdLst>
            <a:ahLst/>
            <a:cxnLst/>
            <a:rect l="textAreaLeft" t="textAreaTop" r="textAreaRight" b="textAreaBottom"/>
            <a:pathLst>
              <a:path w="1265850" h="1519200">
                <a:moveTo>
                  <a:pt x="0" y="0"/>
                </a:moveTo>
                <a:lnTo>
                  <a:pt x="1265850" y="0"/>
                </a:lnTo>
                <a:lnTo>
                  <a:pt x="1265850" y="1519200"/>
                </a:lnTo>
                <a:lnTo>
                  <a:pt x="0" y="1519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4" name="Group 10"/>
          <p:cNvGrpSpPr/>
          <p:nvPr/>
        </p:nvGrpSpPr>
        <p:grpSpPr>
          <a:xfrm>
            <a:off x="2532600" y="2240640"/>
            <a:ext cx="3165480" cy="402120"/>
            <a:chOff x="2532600" y="2240640"/>
            <a:chExt cx="3165480" cy="402120"/>
          </a:xfrm>
        </p:grpSpPr>
        <p:sp>
          <p:nvSpPr>
            <p:cNvPr id="115" name="Freeform 11"/>
            <p:cNvSpPr/>
            <p:nvPr/>
          </p:nvSpPr>
          <p:spPr>
            <a:xfrm>
              <a:off x="2532600" y="2247840"/>
              <a:ext cx="3165480" cy="394920"/>
            </a:xfrm>
            <a:custGeom>
              <a:avLst/>
              <a:gdLst>
                <a:gd name="textAreaLeft" fmla="*/ 0 w 3165480"/>
                <a:gd name="textAreaRight" fmla="*/ 3165840 w 316548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4221000" h="526800">
                  <a:moveTo>
                    <a:pt x="0" y="0"/>
                  </a:moveTo>
                  <a:lnTo>
                    <a:pt x="4221000" y="0"/>
                  </a:lnTo>
                  <a:lnTo>
                    <a:pt x="4221000" y="526800"/>
                  </a:lnTo>
                  <a:lnTo>
                    <a:pt x="0" y="526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TextBox 12"/>
            <p:cNvSpPr/>
            <p:nvPr/>
          </p:nvSpPr>
          <p:spPr>
            <a:xfrm>
              <a:off x="2532600" y="2240640"/>
              <a:ext cx="3165480" cy="40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ts val="3061"/>
                </a:lnSpc>
              </a:pPr>
              <a:r>
                <a:rPr lang="en-US" sz="2430" b="0" u="none" strike="noStrike" dirty="0" err="1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Présentation</a:t>
              </a:r>
              <a:r>
                <a:rPr lang="en-US" sz="2430" b="0" u="none" strike="noStrike" dirty="0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2430" b="0" u="none" strike="noStrike" dirty="0" err="1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Générale</a:t>
              </a:r>
              <a:endParaRPr lang="fr-SN" sz="2430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7" name="Freeform 13"/>
          <p:cNvSpPr/>
          <p:nvPr/>
        </p:nvSpPr>
        <p:spPr>
          <a:xfrm>
            <a:off x="886680" y="3513960"/>
            <a:ext cx="1265400" cy="1518840"/>
          </a:xfrm>
          <a:custGeom>
            <a:avLst/>
            <a:gdLst>
              <a:gd name="textAreaLeft" fmla="*/ 0 w 1265400"/>
              <a:gd name="textAreaRight" fmla="*/ 1265760 w 1265400"/>
              <a:gd name="textAreaTop" fmla="*/ 0 h 1518840"/>
              <a:gd name="textAreaBottom" fmla="*/ 1519200 h 1518840"/>
            </a:gdLst>
            <a:ahLst/>
            <a:cxnLst/>
            <a:rect l="textAreaLeft" t="textAreaTop" r="textAreaRight" b="textAreaBottom"/>
            <a:pathLst>
              <a:path w="1265850" h="1519200">
                <a:moveTo>
                  <a:pt x="0" y="0"/>
                </a:moveTo>
                <a:lnTo>
                  <a:pt x="1265850" y="0"/>
                </a:lnTo>
                <a:lnTo>
                  <a:pt x="1265850" y="1519200"/>
                </a:lnTo>
                <a:lnTo>
                  <a:pt x="0" y="1519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8" name="Group 14"/>
          <p:cNvGrpSpPr/>
          <p:nvPr/>
        </p:nvGrpSpPr>
        <p:grpSpPr>
          <a:xfrm>
            <a:off x="2532600" y="3760200"/>
            <a:ext cx="4109400" cy="684800"/>
            <a:chOff x="2532600" y="3760200"/>
            <a:chExt cx="3373920" cy="402120"/>
          </a:xfrm>
        </p:grpSpPr>
        <p:sp>
          <p:nvSpPr>
            <p:cNvPr id="119" name="Freeform 15"/>
            <p:cNvSpPr/>
            <p:nvPr/>
          </p:nvSpPr>
          <p:spPr>
            <a:xfrm>
              <a:off x="2532600" y="3767400"/>
              <a:ext cx="3373920" cy="394920"/>
            </a:xfrm>
            <a:custGeom>
              <a:avLst/>
              <a:gdLst>
                <a:gd name="textAreaLeft" fmla="*/ 0 w 3373920"/>
                <a:gd name="textAreaRight" fmla="*/ 3374280 w 337392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4498800" h="526800">
                  <a:moveTo>
                    <a:pt x="0" y="0"/>
                  </a:moveTo>
                  <a:lnTo>
                    <a:pt x="4498800" y="0"/>
                  </a:lnTo>
                  <a:lnTo>
                    <a:pt x="4498800" y="526800"/>
                  </a:lnTo>
                  <a:lnTo>
                    <a:pt x="0" y="526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TextBox 16"/>
            <p:cNvSpPr/>
            <p:nvPr/>
          </p:nvSpPr>
          <p:spPr>
            <a:xfrm>
              <a:off x="2532600" y="3760200"/>
              <a:ext cx="3373920" cy="40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ts val="3061"/>
                </a:lnSpc>
              </a:pPr>
              <a:r>
                <a:rPr lang="en-US" sz="2430" b="0" u="none" strike="noStrike" dirty="0" err="1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Analyse</a:t>
              </a:r>
              <a:r>
                <a:rPr lang="en-US" sz="2430" b="0" u="none" strike="noStrike" dirty="0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 et </a:t>
              </a:r>
              <a:r>
                <a:rPr lang="en-US" sz="2430" b="0" u="none" strike="noStrike" dirty="0" err="1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Fonctionnement</a:t>
              </a:r>
              <a:endParaRPr lang="fr-SN" sz="2430" dirty="0">
                <a:solidFill>
                  <a:srgbClr val="000000"/>
                </a:solidFill>
                <a:latin typeface="Arial"/>
              </a:endParaRPr>
            </a:p>
            <a:p>
              <a:pPr defTabSz="914400">
                <a:lnSpc>
                  <a:spcPts val="3061"/>
                </a:lnSpc>
              </a:pPr>
              <a:endParaRPr lang="fr-SN" sz="243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21" name="Freeform 17"/>
          <p:cNvSpPr/>
          <p:nvPr/>
        </p:nvSpPr>
        <p:spPr>
          <a:xfrm>
            <a:off x="886680" y="5033880"/>
            <a:ext cx="1265400" cy="1518840"/>
          </a:xfrm>
          <a:custGeom>
            <a:avLst/>
            <a:gdLst>
              <a:gd name="textAreaLeft" fmla="*/ 0 w 1265400"/>
              <a:gd name="textAreaRight" fmla="*/ 1265760 w 1265400"/>
              <a:gd name="textAreaTop" fmla="*/ 0 h 1518840"/>
              <a:gd name="textAreaBottom" fmla="*/ 1519200 h 1518840"/>
            </a:gdLst>
            <a:ahLst/>
            <a:cxnLst/>
            <a:rect l="textAreaLeft" t="textAreaTop" r="textAreaRight" b="textAreaBottom"/>
            <a:pathLst>
              <a:path w="1265850" h="1519200">
                <a:moveTo>
                  <a:pt x="0" y="0"/>
                </a:moveTo>
                <a:lnTo>
                  <a:pt x="1265850" y="0"/>
                </a:lnTo>
                <a:lnTo>
                  <a:pt x="1265850" y="1519200"/>
                </a:lnTo>
                <a:lnTo>
                  <a:pt x="0" y="1519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2" name="Group 18"/>
          <p:cNvGrpSpPr/>
          <p:nvPr/>
        </p:nvGrpSpPr>
        <p:grpSpPr>
          <a:xfrm>
            <a:off x="2532600" y="5279760"/>
            <a:ext cx="4109400" cy="402120"/>
            <a:chOff x="2532600" y="5279760"/>
            <a:chExt cx="4109400" cy="402120"/>
          </a:xfrm>
        </p:grpSpPr>
        <p:sp>
          <p:nvSpPr>
            <p:cNvPr id="123" name="Freeform 19"/>
            <p:cNvSpPr/>
            <p:nvPr/>
          </p:nvSpPr>
          <p:spPr>
            <a:xfrm>
              <a:off x="2532600" y="5286960"/>
              <a:ext cx="4109400" cy="394920"/>
            </a:xfrm>
            <a:custGeom>
              <a:avLst/>
              <a:gdLst>
                <a:gd name="textAreaLeft" fmla="*/ 0 w 4109400"/>
                <a:gd name="textAreaRight" fmla="*/ 4109760 w 410940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5479800" h="526800">
                  <a:moveTo>
                    <a:pt x="0" y="0"/>
                  </a:moveTo>
                  <a:lnTo>
                    <a:pt x="5479800" y="0"/>
                  </a:lnTo>
                  <a:lnTo>
                    <a:pt x="5479800" y="526800"/>
                  </a:lnTo>
                  <a:lnTo>
                    <a:pt x="0" y="526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TextBox 20"/>
            <p:cNvSpPr/>
            <p:nvPr/>
          </p:nvSpPr>
          <p:spPr>
            <a:xfrm>
              <a:off x="2532600" y="5279760"/>
              <a:ext cx="4109400" cy="40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ts val="3061"/>
                </a:lnSpc>
              </a:pPr>
              <a:r>
                <a:rPr lang="en-US" sz="2430" b="0" u="none" strike="noStrike" dirty="0" err="1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Outils</a:t>
              </a:r>
              <a:r>
                <a:rPr lang="en-US" sz="2430" b="0" u="none" strike="noStrike" dirty="0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 et </a:t>
              </a:r>
              <a:r>
                <a:rPr lang="en-US" sz="2430" b="0" u="none" strike="noStrike" dirty="0" err="1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Implémentation</a:t>
              </a:r>
              <a:endParaRPr lang="fr-SN" sz="2430" dirty="0">
                <a:solidFill>
                  <a:srgbClr val="000000"/>
                </a:solidFill>
                <a:latin typeface="Arial"/>
              </a:endParaRPr>
            </a:p>
            <a:p>
              <a:pPr defTabSz="914400">
                <a:lnSpc>
                  <a:spcPts val="3061"/>
                </a:lnSpc>
              </a:pPr>
              <a:endParaRPr lang="fr-SN" sz="243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25" name="Freeform 21"/>
          <p:cNvSpPr/>
          <p:nvPr/>
        </p:nvSpPr>
        <p:spPr>
          <a:xfrm>
            <a:off x="886680" y="6553440"/>
            <a:ext cx="1265400" cy="1518840"/>
          </a:xfrm>
          <a:custGeom>
            <a:avLst/>
            <a:gdLst>
              <a:gd name="textAreaLeft" fmla="*/ 0 w 1265400"/>
              <a:gd name="textAreaRight" fmla="*/ 1265760 w 1265400"/>
              <a:gd name="textAreaTop" fmla="*/ 0 h 1518840"/>
              <a:gd name="textAreaBottom" fmla="*/ 1519200 h 1518840"/>
            </a:gdLst>
            <a:ahLst/>
            <a:cxnLst/>
            <a:rect l="textAreaLeft" t="textAreaTop" r="textAreaRight" b="textAreaBottom"/>
            <a:pathLst>
              <a:path w="1265850" h="1519200">
                <a:moveTo>
                  <a:pt x="0" y="0"/>
                </a:moveTo>
                <a:lnTo>
                  <a:pt x="1265850" y="0"/>
                </a:lnTo>
                <a:lnTo>
                  <a:pt x="1265850" y="1519200"/>
                </a:lnTo>
                <a:lnTo>
                  <a:pt x="0" y="1519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6" name="Group 22"/>
          <p:cNvGrpSpPr/>
          <p:nvPr/>
        </p:nvGrpSpPr>
        <p:grpSpPr>
          <a:xfrm>
            <a:off x="2532600" y="6799680"/>
            <a:ext cx="3786480" cy="402120"/>
            <a:chOff x="2532600" y="6799680"/>
            <a:chExt cx="3786480" cy="402120"/>
          </a:xfrm>
        </p:grpSpPr>
        <p:sp>
          <p:nvSpPr>
            <p:cNvPr id="127" name="Freeform 23"/>
            <p:cNvSpPr/>
            <p:nvPr/>
          </p:nvSpPr>
          <p:spPr>
            <a:xfrm>
              <a:off x="2532600" y="6806880"/>
              <a:ext cx="3786480" cy="394920"/>
            </a:xfrm>
            <a:custGeom>
              <a:avLst/>
              <a:gdLst>
                <a:gd name="textAreaLeft" fmla="*/ 0 w 3786480"/>
                <a:gd name="textAreaRight" fmla="*/ 3786840 w 378648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5049000" h="526800">
                  <a:moveTo>
                    <a:pt x="0" y="0"/>
                  </a:moveTo>
                  <a:lnTo>
                    <a:pt x="5049000" y="0"/>
                  </a:lnTo>
                  <a:lnTo>
                    <a:pt x="5049000" y="526800"/>
                  </a:lnTo>
                  <a:lnTo>
                    <a:pt x="0" y="526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8" name="TextBox 24"/>
            <p:cNvSpPr/>
            <p:nvPr/>
          </p:nvSpPr>
          <p:spPr>
            <a:xfrm>
              <a:off x="2532600" y="6799680"/>
              <a:ext cx="3786480" cy="40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ts val="3061"/>
                </a:lnSpc>
              </a:pPr>
              <a:r>
                <a:rPr lang="en-US" sz="2430" b="0" u="none" strike="noStrike" dirty="0" smtClean="0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Conclusion</a:t>
              </a:r>
              <a:endParaRPr lang="fr-SN" sz="2430" dirty="0">
                <a:solidFill>
                  <a:srgbClr val="000000"/>
                </a:solidFill>
                <a:latin typeface="Arial"/>
              </a:endParaRPr>
            </a:p>
            <a:p>
              <a:pPr defTabSz="914400">
                <a:lnSpc>
                  <a:spcPts val="3061"/>
                </a:lnSpc>
              </a:pPr>
              <a:endParaRPr lang="fr-SN" sz="243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30" name="Group 26"/>
          <p:cNvGrpSpPr/>
          <p:nvPr/>
        </p:nvGrpSpPr>
        <p:grpSpPr>
          <a:xfrm>
            <a:off x="2532600" y="8319240"/>
            <a:ext cx="3165480" cy="402120"/>
            <a:chOff x="2532600" y="8319240"/>
            <a:chExt cx="3165480" cy="402120"/>
          </a:xfrm>
        </p:grpSpPr>
        <p:sp>
          <p:nvSpPr>
            <p:cNvPr id="131" name="Freeform 27"/>
            <p:cNvSpPr/>
            <p:nvPr/>
          </p:nvSpPr>
          <p:spPr>
            <a:xfrm>
              <a:off x="2532600" y="8326440"/>
              <a:ext cx="3165480" cy="394920"/>
            </a:xfrm>
            <a:custGeom>
              <a:avLst/>
              <a:gdLst>
                <a:gd name="textAreaLeft" fmla="*/ 0 w 3165480"/>
                <a:gd name="textAreaRight" fmla="*/ 3165840 w 316548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4221000" h="526800">
                  <a:moveTo>
                    <a:pt x="0" y="0"/>
                  </a:moveTo>
                  <a:lnTo>
                    <a:pt x="4221000" y="0"/>
                  </a:lnTo>
                  <a:lnTo>
                    <a:pt x="4221000" y="526800"/>
                  </a:lnTo>
                  <a:lnTo>
                    <a:pt x="0" y="526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2" name="TextBox 28"/>
            <p:cNvSpPr/>
            <p:nvPr/>
          </p:nvSpPr>
          <p:spPr>
            <a:xfrm>
              <a:off x="2532600" y="8319240"/>
              <a:ext cx="3165480" cy="40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061"/>
                </a:lnSpc>
              </a:pPr>
              <a:endParaRPr lang="fr-SN" sz="243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roup 45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40" name="Freeform 50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41" name="Group 46"/>
          <p:cNvGrpSpPr/>
          <p:nvPr/>
        </p:nvGrpSpPr>
        <p:grpSpPr>
          <a:xfrm>
            <a:off x="0" y="720"/>
            <a:ext cx="18287280" cy="10286280"/>
            <a:chOff x="-107280" y="873720"/>
            <a:chExt cx="18287280" cy="10286280"/>
          </a:xfrm>
        </p:grpSpPr>
        <p:sp>
          <p:nvSpPr>
            <p:cNvPr id="442" name="Freeform 52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43" name="Group 48"/>
          <p:cNvGrpSpPr/>
          <p:nvPr/>
        </p:nvGrpSpPr>
        <p:grpSpPr>
          <a:xfrm>
            <a:off x="540000" y="3243240"/>
            <a:ext cx="14400000" cy="7196760"/>
            <a:chOff x="540000" y="3243240"/>
            <a:chExt cx="14400000" cy="7196760"/>
          </a:xfrm>
        </p:grpSpPr>
        <p:sp>
          <p:nvSpPr>
            <p:cNvPr id="444" name="Freeform 53"/>
            <p:cNvSpPr/>
            <p:nvPr/>
          </p:nvSpPr>
          <p:spPr>
            <a:xfrm>
              <a:off x="999720" y="3280680"/>
              <a:ext cx="9653760" cy="2362320"/>
            </a:xfrm>
            <a:custGeom>
              <a:avLst/>
              <a:gdLst>
                <a:gd name="textAreaLeft" fmla="*/ 0 w 9653760"/>
                <a:gd name="textAreaRight" fmla="*/ 9654120 w 9653760"/>
                <a:gd name="textAreaTop" fmla="*/ 0 h 2362320"/>
                <a:gd name="textAreaBottom" fmla="*/ 2362680 h 236232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5" name="TextBox 6"/>
            <p:cNvSpPr/>
            <p:nvPr/>
          </p:nvSpPr>
          <p:spPr>
            <a:xfrm>
              <a:off x="540000" y="3243240"/>
              <a:ext cx="14400000" cy="719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Page saisie candidat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46" name="Picture 445"/>
          <p:cNvPicPr/>
          <p:nvPr/>
        </p:nvPicPr>
        <p:blipFill>
          <a:blip r:embed="rId2"/>
          <a:stretch/>
        </p:blipFill>
        <p:spPr>
          <a:xfrm>
            <a:off x="1357560" y="5400000"/>
            <a:ext cx="13632120" cy="234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roup 28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48" name="Freeform 31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49" name="Group 30"/>
          <p:cNvGrpSpPr/>
          <p:nvPr/>
        </p:nvGrpSpPr>
        <p:grpSpPr>
          <a:xfrm>
            <a:off x="720" y="720"/>
            <a:ext cx="18287280" cy="10286280"/>
            <a:chOff x="-107280" y="873720"/>
            <a:chExt cx="18287280" cy="10286280"/>
          </a:xfrm>
        </p:grpSpPr>
        <p:sp>
          <p:nvSpPr>
            <p:cNvPr id="450" name="Freeform 35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51" name="Group 31"/>
          <p:cNvGrpSpPr/>
          <p:nvPr/>
        </p:nvGrpSpPr>
        <p:grpSpPr>
          <a:xfrm>
            <a:off x="612000" y="3243240"/>
            <a:ext cx="16128000" cy="7736760"/>
            <a:chOff x="612000" y="3243240"/>
            <a:chExt cx="16128000" cy="7736760"/>
          </a:xfrm>
        </p:grpSpPr>
        <p:sp>
          <p:nvSpPr>
            <p:cNvPr id="452" name="Freeform 38"/>
            <p:cNvSpPr/>
            <p:nvPr/>
          </p:nvSpPr>
          <p:spPr>
            <a:xfrm>
              <a:off x="1126800" y="3283560"/>
              <a:ext cx="10812240" cy="2539440"/>
            </a:xfrm>
            <a:custGeom>
              <a:avLst/>
              <a:gdLst>
                <a:gd name="textAreaLeft" fmla="*/ 0 w 10812240"/>
                <a:gd name="textAreaRight" fmla="*/ 10812600 w 10812240"/>
                <a:gd name="textAreaTop" fmla="*/ 0 h 2539440"/>
                <a:gd name="textAreaBottom" fmla="*/ 2539800 h 253944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3" name="TextBox 3"/>
            <p:cNvSpPr/>
            <p:nvPr/>
          </p:nvSpPr>
          <p:spPr>
            <a:xfrm>
              <a:off x="612000" y="3243240"/>
              <a:ext cx="16128000" cy="773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Page inscription parrain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54" name="Picture 453"/>
          <p:cNvPicPr/>
          <p:nvPr/>
        </p:nvPicPr>
        <p:blipFill>
          <a:blip r:embed="rId2"/>
          <a:stretch/>
        </p:blipFill>
        <p:spPr>
          <a:xfrm>
            <a:off x="1371960" y="5040000"/>
            <a:ext cx="14570280" cy="252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roup 3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56" name="Freeform 40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57" name="Group 37"/>
          <p:cNvGrpSpPr/>
          <p:nvPr/>
        </p:nvGrpSpPr>
        <p:grpSpPr>
          <a:xfrm>
            <a:off x="0" y="720"/>
            <a:ext cx="18287280" cy="10286280"/>
            <a:chOff x="-107280" y="873720"/>
            <a:chExt cx="18287280" cy="10286280"/>
          </a:xfrm>
        </p:grpSpPr>
        <p:sp>
          <p:nvSpPr>
            <p:cNvPr id="458" name="Freeform 41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59" name="Group 39"/>
          <p:cNvGrpSpPr/>
          <p:nvPr/>
        </p:nvGrpSpPr>
        <p:grpSpPr>
          <a:xfrm>
            <a:off x="612000" y="3243240"/>
            <a:ext cx="16128000" cy="7736760"/>
            <a:chOff x="612000" y="3243240"/>
            <a:chExt cx="16128000" cy="7736760"/>
          </a:xfrm>
        </p:grpSpPr>
        <p:sp>
          <p:nvSpPr>
            <p:cNvPr id="460" name="Freeform 43"/>
            <p:cNvSpPr/>
            <p:nvPr/>
          </p:nvSpPr>
          <p:spPr>
            <a:xfrm>
              <a:off x="1126800" y="3283560"/>
              <a:ext cx="10812240" cy="2539440"/>
            </a:xfrm>
            <a:custGeom>
              <a:avLst/>
              <a:gdLst>
                <a:gd name="textAreaLeft" fmla="*/ 0 w 10812240"/>
                <a:gd name="textAreaRight" fmla="*/ 10812600 w 10812240"/>
                <a:gd name="textAreaTop" fmla="*/ 0 h 2539440"/>
                <a:gd name="textAreaBottom" fmla="*/ 2539800 h 253944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61" name="TextBox 4"/>
            <p:cNvSpPr/>
            <p:nvPr/>
          </p:nvSpPr>
          <p:spPr>
            <a:xfrm>
              <a:off x="612000" y="3243240"/>
              <a:ext cx="16128000" cy="773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Page période parrainage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62" name="Picture 461"/>
          <p:cNvPicPr/>
          <p:nvPr/>
        </p:nvPicPr>
        <p:blipFill>
          <a:blip r:embed="rId2"/>
          <a:stretch/>
        </p:blipFill>
        <p:spPr>
          <a:xfrm>
            <a:off x="1559520" y="4500000"/>
            <a:ext cx="13521600" cy="37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 40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64" name="Freeform 4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65" name="Group 42"/>
          <p:cNvGrpSpPr/>
          <p:nvPr/>
        </p:nvGrpSpPr>
        <p:grpSpPr>
          <a:xfrm>
            <a:off x="0" y="720"/>
            <a:ext cx="18287280" cy="10286280"/>
            <a:chOff x="-107280" y="873720"/>
            <a:chExt cx="18287280" cy="10286280"/>
          </a:xfrm>
        </p:grpSpPr>
        <p:sp>
          <p:nvSpPr>
            <p:cNvPr id="466" name="Freeform 46"/>
            <p:cNvSpPr/>
            <p:nvPr/>
          </p:nvSpPr>
          <p:spPr>
            <a:xfrm>
              <a:off x="-107280" y="87372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7" name="Group 43"/>
          <p:cNvGrpSpPr/>
          <p:nvPr/>
        </p:nvGrpSpPr>
        <p:grpSpPr>
          <a:xfrm>
            <a:off x="612000" y="3243240"/>
            <a:ext cx="16128000" cy="7736760"/>
            <a:chOff x="612000" y="3243240"/>
            <a:chExt cx="16128000" cy="7736760"/>
          </a:xfrm>
        </p:grpSpPr>
        <p:sp>
          <p:nvSpPr>
            <p:cNvPr id="468" name="Freeform 47"/>
            <p:cNvSpPr/>
            <p:nvPr/>
          </p:nvSpPr>
          <p:spPr>
            <a:xfrm>
              <a:off x="1126800" y="3283560"/>
              <a:ext cx="10812240" cy="2539440"/>
            </a:xfrm>
            <a:custGeom>
              <a:avLst/>
              <a:gdLst>
                <a:gd name="textAreaLeft" fmla="*/ 0 w 10812240"/>
                <a:gd name="textAreaRight" fmla="*/ 10812600 w 10812240"/>
                <a:gd name="textAreaTop" fmla="*/ 0 h 2539440"/>
                <a:gd name="textAreaBottom" fmla="*/ 2539800 h 2539440"/>
              </a:gdLst>
              <a:ahLst/>
              <a:cxnLst/>
              <a:rect l="textAreaLeft" t="textAreaTop" r="textAreaRight" b="textAreaBottom"/>
              <a:pathLst>
                <a:path w="9654000" h="1180800">
                  <a:moveTo>
                    <a:pt x="0" y="0"/>
                  </a:moveTo>
                  <a:lnTo>
                    <a:pt x="9654000" y="0"/>
                  </a:lnTo>
                  <a:lnTo>
                    <a:pt x="9654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69" name="TextBox 5"/>
            <p:cNvSpPr/>
            <p:nvPr/>
          </p:nvSpPr>
          <p:spPr>
            <a:xfrm>
              <a:off x="612000" y="3243240"/>
              <a:ext cx="16128000" cy="773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</a:t>
              </a:r>
              <a:r>
                <a:rPr lang="en-US" sz="5560" b="0" u="none" strike="noStrike" dirty="0" smtClean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Page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suivi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parrainage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6936"/>
                </a:lnSpc>
              </a:pP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70" name="Picture 469"/>
          <p:cNvPicPr/>
          <p:nvPr/>
        </p:nvPicPr>
        <p:blipFill>
          <a:blip r:embed="rId2"/>
          <a:stretch/>
        </p:blipFill>
        <p:spPr>
          <a:xfrm>
            <a:off x="1642200" y="4780920"/>
            <a:ext cx="14406840" cy="3785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72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73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74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475" name="Freeform 6"/>
          <p:cNvSpPr/>
          <p:nvPr/>
        </p:nvSpPr>
        <p:spPr>
          <a:xfrm>
            <a:off x="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cxn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76" name="Group 7"/>
          <p:cNvGrpSpPr/>
          <p:nvPr/>
        </p:nvGrpSpPr>
        <p:grpSpPr>
          <a:xfrm>
            <a:off x="7850160" y="3406680"/>
            <a:ext cx="7087680" cy="899640"/>
            <a:chOff x="7850160" y="3406680"/>
            <a:chExt cx="7087680" cy="899640"/>
          </a:xfrm>
        </p:grpSpPr>
        <p:sp>
          <p:nvSpPr>
            <p:cNvPr id="477" name="Freeform 8"/>
            <p:cNvSpPr/>
            <p:nvPr/>
          </p:nvSpPr>
          <p:spPr>
            <a:xfrm>
              <a:off x="7850160" y="3421080"/>
              <a:ext cx="7087680" cy="885240"/>
            </a:xfrm>
            <a:custGeom>
              <a:avLst/>
              <a:gdLst>
                <a:gd name="textAreaLeft" fmla="*/ 0 w 7087680"/>
                <a:gd name="textAreaRight" fmla="*/ 7088040 w 7087680"/>
                <a:gd name="textAreaTop" fmla="*/ 0 h 885240"/>
                <a:gd name="textAreaBottom" fmla="*/ 885600 h 88524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78" name="TextBox 9"/>
            <p:cNvSpPr/>
            <p:nvPr/>
          </p:nvSpPr>
          <p:spPr>
            <a:xfrm>
              <a:off x="7850160" y="3406680"/>
              <a:ext cx="7087680" cy="89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Conclusion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79" name="Group 10"/>
          <p:cNvGrpSpPr/>
          <p:nvPr/>
        </p:nvGrpSpPr>
        <p:grpSpPr>
          <a:xfrm>
            <a:off x="7850160" y="4653720"/>
            <a:ext cx="9444600" cy="984960"/>
            <a:chOff x="7850160" y="4653720"/>
            <a:chExt cx="9444600" cy="984960"/>
          </a:xfrm>
        </p:grpSpPr>
        <p:sp>
          <p:nvSpPr>
            <p:cNvPr id="480" name="Freeform 11"/>
            <p:cNvSpPr/>
            <p:nvPr/>
          </p:nvSpPr>
          <p:spPr>
            <a:xfrm>
              <a:off x="7850160" y="4732200"/>
              <a:ext cx="9444600" cy="9064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906480"/>
                <a:gd name="textAreaBottom" fmla="*/ 906840 h 906480"/>
              </a:gdLst>
              <a:ahLst/>
              <a:cxnLst/>
              <a:rect l="textAreaLeft" t="textAreaTop" r="textAreaRight" b="textAreaBottom"/>
              <a:pathLst>
                <a:path w="12593400" h="1209000">
                  <a:moveTo>
                    <a:pt x="0" y="0"/>
                  </a:moveTo>
                  <a:lnTo>
                    <a:pt x="12593400" y="0"/>
                  </a:lnTo>
                  <a:lnTo>
                    <a:pt x="12593400" y="1209000"/>
                  </a:lnTo>
                  <a:lnTo>
                    <a:pt x="0" y="120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81" name="TextBox 12"/>
            <p:cNvSpPr/>
            <p:nvPr/>
          </p:nvSpPr>
          <p:spPr>
            <a:xfrm>
              <a:off x="7850160" y="4653720"/>
              <a:ext cx="9444600" cy="98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Ce projet offre une digitalisation efficace et sécurisée de la gestion des parrainages électoraux au Sénégal.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82" name="Group 13"/>
          <p:cNvGrpSpPr/>
          <p:nvPr/>
        </p:nvGrpSpPr>
        <p:grpSpPr>
          <a:xfrm>
            <a:off x="7850160" y="5879880"/>
            <a:ext cx="9444600" cy="984960"/>
            <a:chOff x="7850160" y="5879880"/>
            <a:chExt cx="9444600" cy="984960"/>
          </a:xfrm>
        </p:grpSpPr>
        <p:sp>
          <p:nvSpPr>
            <p:cNvPr id="483" name="Freeform 14"/>
            <p:cNvSpPr/>
            <p:nvPr/>
          </p:nvSpPr>
          <p:spPr>
            <a:xfrm>
              <a:off x="7850160" y="5958360"/>
              <a:ext cx="9444600" cy="9064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906480"/>
                <a:gd name="textAreaBottom" fmla="*/ 906840 h 906480"/>
              </a:gdLst>
              <a:ahLst/>
              <a:cxnLst/>
              <a:rect l="textAreaLeft" t="textAreaTop" r="textAreaRight" b="textAreaBottom"/>
              <a:pathLst>
                <a:path w="12593400" h="1209000">
                  <a:moveTo>
                    <a:pt x="0" y="0"/>
                  </a:moveTo>
                  <a:lnTo>
                    <a:pt x="12593400" y="0"/>
                  </a:lnTo>
                  <a:lnTo>
                    <a:pt x="12593400" y="1209000"/>
                  </a:lnTo>
                  <a:lnTo>
                    <a:pt x="0" y="120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84" name="TextBox 15"/>
            <p:cNvSpPr/>
            <p:nvPr/>
          </p:nvSpPr>
          <p:spPr>
            <a:xfrm>
              <a:off x="7850160" y="5879880"/>
              <a:ext cx="9444600" cy="98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Il fournit une solution fiable, transparente et accessible à tous les acteurs impliqués.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86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487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488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89" name="Group 6"/>
          <p:cNvGrpSpPr/>
          <p:nvPr/>
        </p:nvGrpSpPr>
        <p:grpSpPr>
          <a:xfrm>
            <a:off x="3587040" y="4672080"/>
            <a:ext cx="12856920" cy="1667760"/>
            <a:chOff x="3587040" y="4672080"/>
            <a:chExt cx="14053320" cy="1783800"/>
          </a:xfrm>
        </p:grpSpPr>
        <p:sp>
          <p:nvSpPr>
            <p:cNvPr id="490" name="Freeform 7"/>
            <p:cNvSpPr/>
            <p:nvPr/>
          </p:nvSpPr>
          <p:spPr>
            <a:xfrm>
              <a:off x="3587040" y="4700160"/>
              <a:ext cx="14053320" cy="1755720"/>
            </a:xfrm>
            <a:custGeom>
              <a:avLst/>
              <a:gdLst>
                <a:gd name="textAreaLeft" fmla="*/ 0 w 14053320"/>
                <a:gd name="textAreaRight" fmla="*/ 14053680 w 14053320"/>
                <a:gd name="textAreaTop" fmla="*/ 0 h 1755720"/>
                <a:gd name="textAreaBottom" fmla="*/ 1756080 h 175572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1" name="TextBox 8"/>
            <p:cNvSpPr/>
            <p:nvPr/>
          </p:nvSpPr>
          <p:spPr>
            <a:xfrm>
              <a:off x="3587040" y="4672080"/>
              <a:ext cx="14053320" cy="17838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7560"/>
                </a:lnSpc>
              </a:pPr>
              <a:r>
                <a:rPr lang="en-US" sz="60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       MERCI</a:t>
              </a:r>
              <a:endParaRPr lang="fr-SN" sz="60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44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45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46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47" name="Group 6"/>
          <p:cNvGrpSpPr/>
          <p:nvPr/>
        </p:nvGrpSpPr>
        <p:grpSpPr>
          <a:xfrm>
            <a:off x="4389480" y="5022720"/>
            <a:ext cx="10091880" cy="1201320"/>
            <a:chOff x="4389480" y="5022720"/>
            <a:chExt cx="10091880" cy="1201320"/>
          </a:xfrm>
        </p:grpSpPr>
        <p:sp>
          <p:nvSpPr>
            <p:cNvPr id="148" name="Freeform 7"/>
            <p:cNvSpPr/>
            <p:nvPr/>
          </p:nvSpPr>
          <p:spPr>
            <a:xfrm>
              <a:off x="4389480" y="5041800"/>
              <a:ext cx="10091880" cy="1182240"/>
            </a:xfrm>
            <a:custGeom>
              <a:avLst/>
              <a:gdLst>
                <a:gd name="textAreaLeft" fmla="*/ 0 w 10091880"/>
                <a:gd name="textAreaRight" fmla="*/ 10092240 w 10091880"/>
                <a:gd name="textAreaTop" fmla="*/ 0 h 1182240"/>
                <a:gd name="textAreaBottom" fmla="*/ 1182600 h 1182240"/>
              </a:gdLst>
              <a:ahLst/>
              <a:cxnLst/>
              <a:rect l="textAreaLeft" t="textAreaTop" r="textAreaRight" b="textAreaBottom"/>
              <a:pathLst>
                <a:path w="10077600" h="1180800">
                  <a:moveTo>
                    <a:pt x="0" y="0"/>
                  </a:moveTo>
                  <a:lnTo>
                    <a:pt x="10077600" y="0"/>
                  </a:lnTo>
                  <a:lnTo>
                    <a:pt x="10077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9" name="TextBox 8"/>
            <p:cNvSpPr/>
            <p:nvPr/>
          </p:nvSpPr>
          <p:spPr>
            <a:xfrm>
              <a:off x="4389480" y="5022720"/>
              <a:ext cx="10091880" cy="12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Présentation Générale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51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52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53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54" name="Freeform 6">
            <a:hlinkClick r:id="rId2"/>
          </p:cNvPr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cxn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Freeform 7"/>
          <p:cNvSpPr/>
          <p:nvPr/>
        </p:nvSpPr>
        <p:spPr>
          <a:xfrm>
            <a:off x="1143000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cxn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56" name="Group 8"/>
          <p:cNvGrpSpPr/>
          <p:nvPr/>
        </p:nvGrpSpPr>
        <p:grpSpPr>
          <a:xfrm>
            <a:off x="992160" y="3339720"/>
            <a:ext cx="7087680" cy="899640"/>
            <a:chOff x="992160" y="3339720"/>
            <a:chExt cx="7087680" cy="899640"/>
          </a:xfrm>
        </p:grpSpPr>
        <p:sp>
          <p:nvSpPr>
            <p:cNvPr id="157" name="Freeform 9"/>
            <p:cNvSpPr/>
            <p:nvPr/>
          </p:nvSpPr>
          <p:spPr>
            <a:xfrm>
              <a:off x="992160" y="3353760"/>
              <a:ext cx="7087680" cy="885240"/>
            </a:xfrm>
            <a:custGeom>
              <a:avLst/>
              <a:gdLst>
                <a:gd name="textAreaLeft" fmla="*/ 0 w 7087680"/>
                <a:gd name="textAreaRight" fmla="*/ 7088040 w 7087680"/>
                <a:gd name="textAreaTop" fmla="*/ 0 h 885240"/>
                <a:gd name="textAreaBottom" fmla="*/ 885600 h 88524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8" name="TextBox 10"/>
            <p:cNvSpPr/>
            <p:nvPr/>
          </p:nvSpPr>
          <p:spPr>
            <a:xfrm>
              <a:off x="992160" y="3339720"/>
              <a:ext cx="7087680" cy="89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Contexte 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59" name="Group 11"/>
          <p:cNvGrpSpPr/>
          <p:nvPr/>
        </p:nvGrpSpPr>
        <p:grpSpPr>
          <a:xfrm>
            <a:off x="992160" y="4586400"/>
            <a:ext cx="9444600" cy="2346120"/>
            <a:chOff x="992160" y="4586400"/>
            <a:chExt cx="9444600" cy="2346120"/>
          </a:xfrm>
        </p:grpSpPr>
        <p:sp>
          <p:nvSpPr>
            <p:cNvPr id="160" name="Freeform 12"/>
            <p:cNvSpPr/>
            <p:nvPr/>
          </p:nvSpPr>
          <p:spPr>
            <a:xfrm>
              <a:off x="992160" y="4665240"/>
              <a:ext cx="9444600" cy="2267280"/>
            </a:xfrm>
            <a:custGeom>
              <a:avLst/>
              <a:gdLst>
                <a:gd name="textAreaLeft" fmla="*/ 0 w 9444600"/>
                <a:gd name="textAreaRight" fmla="*/ 9444960 w 9444600"/>
                <a:gd name="textAreaTop" fmla="*/ 0 h 2267280"/>
                <a:gd name="textAreaBottom" fmla="*/ 2267640 h 2267280"/>
              </a:gdLst>
              <a:ahLst/>
              <a:cxnLst/>
              <a:rect l="textAreaLeft" t="textAreaTop" r="textAreaRight" b="textAreaBottom"/>
              <a:pathLst>
                <a:path w="12593400" h="3023400">
                  <a:moveTo>
                    <a:pt x="0" y="0"/>
                  </a:moveTo>
                  <a:lnTo>
                    <a:pt x="12593400" y="0"/>
                  </a:lnTo>
                  <a:lnTo>
                    <a:pt x="12593400" y="3023400"/>
                  </a:lnTo>
                  <a:lnTo>
                    <a:pt x="0" y="30234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1" name="TextBox 13"/>
            <p:cNvSpPr/>
            <p:nvPr/>
          </p:nvSpPr>
          <p:spPr>
            <a:xfrm>
              <a:off x="992160" y="4586400"/>
              <a:ext cx="9444600" cy="234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Le parrainage des candidatures aux élections présidentielles au Sénégal se fait manuellement, avec des risques d’erreurs et de fraudes. La digitalisation vise à créer une plateforme pour simplifier l’enregistrement, gérer les candidatures et assurer une meilleure traçabilité.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63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64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65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66" name="Group 6"/>
          <p:cNvGrpSpPr/>
          <p:nvPr/>
        </p:nvGrpSpPr>
        <p:grpSpPr>
          <a:xfrm>
            <a:off x="992160" y="3387240"/>
            <a:ext cx="7087680" cy="899640"/>
            <a:chOff x="992160" y="3387240"/>
            <a:chExt cx="7087680" cy="899640"/>
          </a:xfrm>
        </p:grpSpPr>
        <p:sp>
          <p:nvSpPr>
            <p:cNvPr id="167" name="Freeform 7"/>
            <p:cNvSpPr/>
            <p:nvPr/>
          </p:nvSpPr>
          <p:spPr>
            <a:xfrm>
              <a:off x="992160" y="3401640"/>
              <a:ext cx="7087680" cy="885240"/>
            </a:xfrm>
            <a:custGeom>
              <a:avLst/>
              <a:gdLst>
                <a:gd name="textAreaLeft" fmla="*/ 0 w 7087680"/>
                <a:gd name="textAreaRight" fmla="*/ 7088040 w 7087680"/>
                <a:gd name="textAreaTop" fmla="*/ 0 h 885240"/>
                <a:gd name="textAreaBottom" fmla="*/ 885600 h 88524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8" name="TextBox 8"/>
            <p:cNvSpPr/>
            <p:nvPr/>
          </p:nvSpPr>
          <p:spPr>
            <a:xfrm>
              <a:off x="992160" y="3387240"/>
              <a:ext cx="7087680" cy="89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Problématique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69" name="Group 9"/>
          <p:cNvGrpSpPr/>
          <p:nvPr/>
        </p:nvGrpSpPr>
        <p:grpSpPr>
          <a:xfrm>
            <a:off x="992160" y="4989240"/>
            <a:ext cx="3543480" cy="449280"/>
            <a:chOff x="992160" y="4989240"/>
            <a:chExt cx="3543480" cy="449280"/>
          </a:xfrm>
        </p:grpSpPr>
        <p:sp>
          <p:nvSpPr>
            <p:cNvPr id="170" name="Freeform 10"/>
            <p:cNvSpPr/>
            <p:nvPr/>
          </p:nvSpPr>
          <p:spPr>
            <a:xfrm>
              <a:off x="992160" y="499644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1" name="TextBox 11"/>
            <p:cNvSpPr/>
            <p:nvPr/>
          </p:nvSpPr>
          <p:spPr>
            <a:xfrm>
              <a:off x="992160" y="498924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Gestion de Données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72" name="Group 12"/>
          <p:cNvGrpSpPr/>
          <p:nvPr/>
        </p:nvGrpSpPr>
        <p:grpSpPr>
          <a:xfrm>
            <a:off x="992160" y="5644440"/>
            <a:ext cx="4971600" cy="985320"/>
            <a:chOff x="992160" y="5644440"/>
            <a:chExt cx="4971600" cy="985320"/>
          </a:xfrm>
        </p:grpSpPr>
        <p:sp>
          <p:nvSpPr>
            <p:cNvPr id="173" name="Freeform 13"/>
            <p:cNvSpPr/>
            <p:nvPr/>
          </p:nvSpPr>
          <p:spPr>
            <a:xfrm>
              <a:off x="992160" y="5723280"/>
              <a:ext cx="4971600" cy="906480"/>
            </a:xfrm>
            <a:custGeom>
              <a:avLst/>
              <a:gdLst>
                <a:gd name="textAreaLeft" fmla="*/ 0 w 4971600"/>
                <a:gd name="textAreaRight" fmla="*/ 4971960 w 4971600"/>
                <a:gd name="textAreaTop" fmla="*/ 0 h 906480"/>
                <a:gd name="textAreaBottom" fmla="*/ 906840 h 906480"/>
              </a:gdLst>
              <a:ahLst/>
              <a:cxnLst/>
              <a:rect l="textAreaLeft" t="textAreaTop" r="textAreaRight" b="textAreaBottom"/>
              <a:pathLst>
                <a:path w="6629400" h="1209000">
                  <a:moveTo>
                    <a:pt x="0" y="0"/>
                  </a:moveTo>
                  <a:lnTo>
                    <a:pt x="6629400" y="0"/>
                  </a:lnTo>
                  <a:lnTo>
                    <a:pt x="6629400" y="1209000"/>
                  </a:lnTo>
                  <a:lnTo>
                    <a:pt x="0" y="120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4" name="TextBox 14"/>
            <p:cNvSpPr/>
            <p:nvPr/>
          </p:nvSpPr>
          <p:spPr>
            <a:xfrm>
              <a:off x="992160" y="5644440"/>
              <a:ext cx="4971600" cy="98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Processus manuel sujet aux erreurs humaines.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75" name="Group 15"/>
          <p:cNvGrpSpPr/>
          <p:nvPr/>
        </p:nvGrpSpPr>
        <p:grpSpPr>
          <a:xfrm>
            <a:off x="6666480" y="4989240"/>
            <a:ext cx="3543480" cy="449280"/>
            <a:chOff x="6666480" y="4989240"/>
            <a:chExt cx="3543480" cy="449280"/>
          </a:xfrm>
        </p:grpSpPr>
        <p:sp>
          <p:nvSpPr>
            <p:cNvPr id="176" name="Freeform 16"/>
            <p:cNvSpPr/>
            <p:nvPr/>
          </p:nvSpPr>
          <p:spPr>
            <a:xfrm>
              <a:off x="6666480" y="499644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7" name="TextBox 17"/>
            <p:cNvSpPr/>
            <p:nvPr/>
          </p:nvSpPr>
          <p:spPr>
            <a:xfrm>
              <a:off x="6666480" y="498924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Risque de Fraude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78" name="Group 18"/>
          <p:cNvGrpSpPr/>
          <p:nvPr/>
        </p:nvGrpSpPr>
        <p:grpSpPr>
          <a:xfrm>
            <a:off x="6666480" y="5644440"/>
            <a:ext cx="4971600" cy="985320"/>
            <a:chOff x="6666480" y="5644440"/>
            <a:chExt cx="4971600" cy="985320"/>
          </a:xfrm>
        </p:grpSpPr>
        <p:sp>
          <p:nvSpPr>
            <p:cNvPr id="179" name="Freeform 19"/>
            <p:cNvSpPr/>
            <p:nvPr/>
          </p:nvSpPr>
          <p:spPr>
            <a:xfrm>
              <a:off x="6666480" y="5723280"/>
              <a:ext cx="4971600" cy="906480"/>
            </a:xfrm>
            <a:custGeom>
              <a:avLst/>
              <a:gdLst>
                <a:gd name="textAreaLeft" fmla="*/ 0 w 4971600"/>
                <a:gd name="textAreaRight" fmla="*/ 4971960 w 4971600"/>
                <a:gd name="textAreaTop" fmla="*/ 0 h 906480"/>
                <a:gd name="textAreaBottom" fmla="*/ 906840 h 906480"/>
              </a:gdLst>
              <a:ahLst/>
              <a:cxnLst/>
              <a:rect l="textAreaLeft" t="textAreaTop" r="textAreaRight" b="textAreaBottom"/>
              <a:pathLst>
                <a:path w="6629400" h="1209000">
                  <a:moveTo>
                    <a:pt x="0" y="0"/>
                  </a:moveTo>
                  <a:lnTo>
                    <a:pt x="6629400" y="0"/>
                  </a:lnTo>
                  <a:lnTo>
                    <a:pt x="6629400" y="1209000"/>
                  </a:lnTo>
                  <a:lnTo>
                    <a:pt x="0" y="120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0" name="TextBox 20"/>
            <p:cNvSpPr/>
            <p:nvPr/>
          </p:nvSpPr>
          <p:spPr>
            <a:xfrm>
              <a:off x="6666480" y="5644440"/>
              <a:ext cx="4971600" cy="98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Contrôle limité des signatures et informations.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81" name="Group 21"/>
          <p:cNvGrpSpPr/>
          <p:nvPr/>
        </p:nvGrpSpPr>
        <p:grpSpPr>
          <a:xfrm>
            <a:off x="12340080" y="4989240"/>
            <a:ext cx="3543480" cy="449280"/>
            <a:chOff x="12340080" y="4989240"/>
            <a:chExt cx="3543480" cy="449280"/>
          </a:xfrm>
        </p:grpSpPr>
        <p:sp>
          <p:nvSpPr>
            <p:cNvPr id="182" name="Freeform 22"/>
            <p:cNvSpPr/>
            <p:nvPr/>
          </p:nvSpPr>
          <p:spPr>
            <a:xfrm>
              <a:off x="12340080" y="499644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3" name="TextBox 23"/>
            <p:cNvSpPr/>
            <p:nvPr/>
          </p:nvSpPr>
          <p:spPr>
            <a:xfrm>
              <a:off x="12340080" y="498924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Manque d'Efficacité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84" name="Group 24"/>
          <p:cNvGrpSpPr/>
          <p:nvPr/>
        </p:nvGrpSpPr>
        <p:grpSpPr>
          <a:xfrm>
            <a:off x="12340080" y="5644440"/>
            <a:ext cx="4971600" cy="985320"/>
            <a:chOff x="12340080" y="5644440"/>
            <a:chExt cx="4971600" cy="985320"/>
          </a:xfrm>
        </p:grpSpPr>
        <p:sp>
          <p:nvSpPr>
            <p:cNvPr id="185" name="Freeform 25"/>
            <p:cNvSpPr/>
            <p:nvPr/>
          </p:nvSpPr>
          <p:spPr>
            <a:xfrm>
              <a:off x="12340080" y="5723280"/>
              <a:ext cx="4971600" cy="906480"/>
            </a:xfrm>
            <a:custGeom>
              <a:avLst/>
              <a:gdLst>
                <a:gd name="textAreaLeft" fmla="*/ 0 w 4971600"/>
                <a:gd name="textAreaRight" fmla="*/ 4971960 w 4971600"/>
                <a:gd name="textAreaTop" fmla="*/ 0 h 906480"/>
                <a:gd name="textAreaBottom" fmla="*/ 906840 h 906480"/>
              </a:gdLst>
              <a:ahLst/>
              <a:cxnLst/>
              <a:rect l="textAreaLeft" t="textAreaTop" r="textAreaRight" b="textAreaBottom"/>
              <a:pathLst>
                <a:path w="6629400" h="1209000">
                  <a:moveTo>
                    <a:pt x="0" y="0"/>
                  </a:moveTo>
                  <a:lnTo>
                    <a:pt x="6629400" y="0"/>
                  </a:lnTo>
                  <a:lnTo>
                    <a:pt x="6629400" y="1209000"/>
                  </a:lnTo>
                  <a:lnTo>
                    <a:pt x="0" y="1209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6" name="TextBox 26"/>
            <p:cNvSpPr/>
            <p:nvPr/>
          </p:nvSpPr>
          <p:spPr>
            <a:xfrm>
              <a:off x="12340080" y="5644440"/>
              <a:ext cx="4971600" cy="98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Traitement long et coûteux des informations.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88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89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90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91" name="Freeform 6">
            <a:hlinkClick r:id="rId2"/>
          </p:cNvPr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cxn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Freeform 7"/>
          <p:cNvSpPr/>
          <p:nvPr/>
        </p:nvSpPr>
        <p:spPr>
          <a:xfrm>
            <a:off x="1143000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cxn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93" name="Group 8"/>
          <p:cNvGrpSpPr/>
          <p:nvPr/>
        </p:nvGrpSpPr>
        <p:grpSpPr>
          <a:xfrm>
            <a:off x="992160" y="1080000"/>
            <a:ext cx="8007840" cy="1440000"/>
            <a:chOff x="992160" y="1080000"/>
            <a:chExt cx="8007840" cy="1440000"/>
          </a:xfrm>
        </p:grpSpPr>
        <p:sp>
          <p:nvSpPr>
            <p:cNvPr id="194" name="Freeform 9"/>
            <p:cNvSpPr/>
            <p:nvPr/>
          </p:nvSpPr>
          <p:spPr>
            <a:xfrm>
              <a:off x="992160" y="1103040"/>
              <a:ext cx="8007840" cy="1416960"/>
            </a:xfrm>
            <a:custGeom>
              <a:avLst/>
              <a:gdLst>
                <a:gd name="textAreaLeft" fmla="*/ 0 w 8007840"/>
                <a:gd name="textAreaRight" fmla="*/ 8008200 w 8007840"/>
                <a:gd name="textAreaTop" fmla="*/ 0 h 1416960"/>
                <a:gd name="textAreaBottom" fmla="*/ 1417320 h 141696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5" name="TextBox 10"/>
            <p:cNvSpPr/>
            <p:nvPr/>
          </p:nvSpPr>
          <p:spPr>
            <a:xfrm>
              <a:off x="992160" y="1080000"/>
              <a:ext cx="8007840" cy="144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Objectifs Spécifiques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96" name="Group 11"/>
          <p:cNvGrpSpPr/>
          <p:nvPr/>
        </p:nvGrpSpPr>
        <p:grpSpPr>
          <a:xfrm>
            <a:off x="987480" y="2916720"/>
            <a:ext cx="646920" cy="646920"/>
            <a:chOff x="987480" y="2916720"/>
            <a:chExt cx="646920" cy="646920"/>
          </a:xfrm>
        </p:grpSpPr>
        <p:sp>
          <p:nvSpPr>
            <p:cNvPr id="197" name="Freeform 12"/>
            <p:cNvSpPr/>
            <p:nvPr/>
          </p:nvSpPr>
          <p:spPr>
            <a:xfrm>
              <a:off x="992160" y="2921400"/>
              <a:ext cx="637200" cy="637200"/>
            </a:xfrm>
            <a:custGeom>
              <a:avLst/>
              <a:gdLst>
                <a:gd name="textAreaLeft" fmla="*/ 0 w 637200"/>
                <a:gd name="textAreaRight" fmla="*/ 637560 w 637200"/>
                <a:gd name="textAreaTop" fmla="*/ 0 h 637200"/>
                <a:gd name="textAreaBottom" fmla="*/ 637560 h 637200"/>
              </a:gdLst>
              <a:ahLst/>
              <a:cxnLst/>
              <a:rect l="textAreaLeft" t="textAreaTop" r="textAreaRight" b="textAreaBottom"/>
              <a:pathLst>
                <a:path w="850265" h="85026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515" y="0"/>
                  </a:lnTo>
                  <a:cubicBezTo>
                    <a:pt x="779145" y="0"/>
                    <a:pt x="850265" y="71120"/>
                    <a:pt x="850265" y="158750"/>
                  </a:cubicBezTo>
                  <a:lnTo>
                    <a:pt x="850265" y="691515"/>
                  </a:lnTo>
                  <a:cubicBezTo>
                    <a:pt x="850265" y="779145"/>
                    <a:pt x="779145" y="850265"/>
                    <a:pt x="691515" y="850265"/>
                  </a:cubicBezTo>
                  <a:lnTo>
                    <a:pt x="158750" y="850265"/>
                  </a:lnTo>
                  <a:cubicBezTo>
                    <a:pt x="71120" y="850138"/>
                    <a:pt x="0" y="779145"/>
                    <a:pt x="0" y="691515"/>
                  </a:cubicBezTo>
                  <a:close/>
                </a:path>
              </a:pathLst>
            </a:custGeom>
            <a:solidFill>
              <a:srgbClr val="28315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8" name="Freeform 13"/>
            <p:cNvSpPr/>
            <p:nvPr/>
          </p:nvSpPr>
          <p:spPr>
            <a:xfrm>
              <a:off x="987480" y="2916720"/>
              <a:ext cx="646920" cy="646920"/>
            </a:xfrm>
            <a:custGeom>
              <a:avLst/>
              <a:gdLst>
                <a:gd name="textAreaLeft" fmla="*/ 0 w 646920"/>
                <a:gd name="textAreaRight" fmla="*/ 647280 w 646920"/>
                <a:gd name="textAreaTop" fmla="*/ 0 h 646920"/>
                <a:gd name="textAreaBottom" fmla="*/ 647280 h 646920"/>
              </a:gdLst>
              <a:ahLst/>
              <a:cxnLst/>
              <a:rect l="textAreaLeft" t="textAreaTop" r="textAreaRight" b="textAreaBottom"/>
              <a:pathLst>
                <a:path w="862965" h="862965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cubicBezTo>
                    <a:pt x="789051" y="0"/>
                    <a:pt x="862965" y="73914"/>
                    <a:pt x="862965" y="165100"/>
                  </a:cubicBezTo>
                  <a:lnTo>
                    <a:pt x="862965" y="697865"/>
                  </a:lnTo>
                  <a:lnTo>
                    <a:pt x="856615" y="697865"/>
                  </a:lnTo>
                  <a:lnTo>
                    <a:pt x="862965" y="697865"/>
                  </a:lnTo>
                  <a:cubicBezTo>
                    <a:pt x="862965" y="789051"/>
                    <a:pt x="789051" y="862965"/>
                    <a:pt x="697865" y="862965"/>
                  </a:cubicBezTo>
                  <a:lnTo>
                    <a:pt x="697865" y="856615"/>
                  </a:lnTo>
                  <a:lnTo>
                    <a:pt x="697865" y="862965"/>
                  </a:lnTo>
                  <a:lnTo>
                    <a:pt x="165100" y="862965"/>
                  </a:lnTo>
                  <a:lnTo>
                    <a:pt x="165100" y="856615"/>
                  </a:lnTo>
                  <a:lnTo>
                    <a:pt x="165100" y="862965"/>
                  </a:lnTo>
                  <a:cubicBezTo>
                    <a:pt x="73914" y="862965"/>
                    <a:pt x="0" y="789051"/>
                    <a:pt x="0" y="69786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7865"/>
                  </a:lnTo>
                  <a:lnTo>
                    <a:pt x="6350" y="697865"/>
                  </a:lnTo>
                  <a:lnTo>
                    <a:pt x="12700" y="697865"/>
                  </a:lnTo>
                  <a:cubicBezTo>
                    <a:pt x="12700" y="782066"/>
                    <a:pt x="80899" y="850265"/>
                    <a:pt x="165100" y="850265"/>
                  </a:cubicBezTo>
                  <a:lnTo>
                    <a:pt x="697865" y="850265"/>
                  </a:lnTo>
                  <a:cubicBezTo>
                    <a:pt x="782066" y="850265"/>
                    <a:pt x="850265" y="782066"/>
                    <a:pt x="850265" y="697865"/>
                  </a:cubicBezTo>
                  <a:lnTo>
                    <a:pt x="850265" y="165100"/>
                  </a:lnTo>
                  <a:lnTo>
                    <a:pt x="856615" y="165100"/>
                  </a:lnTo>
                  <a:lnTo>
                    <a:pt x="850265" y="165100"/>
                  </a:lnTo>
                  <a:cubicBezTo>
                    <a:pt x="850265" y="80899"/>
                    <a:pt x="782066" y="12700"/>
                    <a:pt x="697865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99" name="Group 14"/>
          <p:cNvGrpSpPr/>
          <p:nvPr/>
        </p:nvGrpSpPr>
        <p:grpSpPr>
          <a:xfrm>
            <a:off x="1098360" y="2974680"/>
            <a:ext cx="424440" cy="530640"/>
            <a:chOff x="1098360" y="2974680"/>
            <a:chExt cx="424440" cy="530640"/>
          </a:xfrm>
        </p:grpSpPr>
        <p:sp>
          <p:nvSpPr>
            <p:cNvPr id="200" name="Freeform 15"/>
            <p:cNvSpPr/>
            <p:nvPr/>
          </p:nvSpPr>
          <p:spPr>
            <a:xfrm>
              <a:off x="1098360" y="2974680"/>
              <a:ext cx="424440" cy="530640"/>
            </a:xfrm>
            <a:custGeom>
              <a:avLst/>
              <a:gdLst>
                <a:gd name="textAreaLeft" fmla="*/ 0 w 424440"/>
                <a:gd name="textAreaRight" fmla="*/ 424800 w 424440"/>
                <a:gd name="textAreaTop" fmla="*/ 0 h 530640"/>
                <a:gd name="textAreaBottom" fmla="*/ 531000 h 530640"/>
              </a:gdLst>
              <a:ahLst/>
              <a:cxnLst/>
              <a:rect l="textAreaLeft" t="textAreaTop" r="textAreaRight" b="textAreaBottom"/>
              <a:pathLst>
                <a:path w="566400" h="708000">
                  <a:moveTo>
                    <a:pt x="0" y="0"/>
                  </a:moveTo>
                  <a:lnTo>
                    <a:pt x="566400" y="0"/>
                  </a:lnTo>
                  <a:lnTo>
                    <a:pt x="566400" y="708000"/>
                  </a:lnTo>
                  <a:lnTo>
                    <a:pt x="0" y="7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1" name="TextBox 16"/>
            <p:cNvSpPr/>
            <p:nvPr/>
          </p:nvSpPr>
          <p:spPr>
            <a:xfrm>
              <a:off x="1098360" y="3017520"/>
              <a:ext cx="424440" cy="48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algn="ctr" defTabSz="914400">
                <a:lnSpc>
                  <a:spcPts val="3311"/>
                </a:lnSpc>
              </a:pPr>
              <a:r>
                <a:rPr lang="en-US" sz="3309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1</a:t>
              </a:r>
              <a:endParaRPr lang="fr-SN" sz="330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02" name="Group 17"/>
          <p:cNvGrpSpPr/>
          <p:nvPr/>
        </p:nvGrpSpPr>
        <p:grpSpPr>
          <a:xfrm>
            <a:off x="1913760" y="2914200"/>
            <a:ext cx="3543480" cy="449280"/>
            <a:chOff x="1913760" y="2914200"/>
            <a:chExt cx="3543480" cy="449280"/>
          </a:xfrm>
        </p:grpSpPr>
        <p:sp>
          <p:nvSpPr>
            <p:cNvPr id="203" name="Freeform 18"/>
            <p:cNvSpPr/>
            <p:nvPr/>
          </p:nvSpPr>
          <p:spPr>
            <a:xfrm>
              <a:off x="1913760" y="292140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4" name="TextBox 19"/>
            <p:cNvSpPr/>
            <p:nvPr/>
          </p:nvSpPr>
          <p:spPr>
            <a:xfrm>
              <a:off x="1913760" y="291420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Digitalisation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05" name="Group 20"/>
          <p:cNvGrpSpPr/>
          <p:nvPr/>
        </p:nvGrpSpPr>
        <p:grpSpPr>
          <a:xfrm>
            <a:off x="1913760" y="3455640"/>
            <a:ext cx="8523720" cy="531720"/>
            <a:chOff x="1913760" y="3455640"/>
            <a:chExt cx="8523720" cy="531720"/>
          </a:xfrm>
        </p:grpSpPr>
        <p:sp>
          <p:nvSpPr>
            <p:cNvPr id="206" name="Freeform 21"/>
            <p:cNvSpPr/>
            <p:nvPr/>
          </p:nvSpPr>
          <p:spPr>
            <a:xfrm>
              <a:off x="1913760" y="3534480"/>
              <a:ext cx="8523720" cy="452880"/>
            </a:xfrm>
            <a:custGeom>
              <a:avLst/>
              <a:gdLst>
                <a:gd name="textAreaLeft" fmla="*/ 0 w 8523720"/>
                <a:gd name="textAreaRight" fmla="*/ 8524080 w 852372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1365200" h="604200">
                  <a:moveTo>
                    <a:pt x="0" y="0"/>
                  </a:moveTo>
                  <a:lnTo>
                    <a:pt x="11365200" y="0"/>
                  </a:lnTo>
                  <a:lnTo>
                    <a:pt x="113652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7" name="TextBox 22"/>
            <p:cNvSpPr/>
            <p:nvPr/>
          </p:nvSpPr>
          <p:spPr>
            <a:xfrm>
              <a:off x="1913760" y="3455640"/>
              <a:ext cx="852372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Digitaliser le processus d’enregistrement des parrainages.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08" name="Group 23"/>
          <p:cNvGrpSpPr/>
          <p:nvPr/>
        </p:nvGrpSpPr>
        <p:grpSpPr>
          <a:xfrm>
            <a:off x="987480" y="4585680"/>
            <a:ext cx="646920" cy="646920"/>
            <a:chOff x="987480" y="4585680"/>
            <a:chExt cx="646920" cy="646920"/>
          </a:xfrm>
        </p:grpSpPr>
        <p:sp>
          <p:nvSpPr>
            <p:cNvPr id="209" name="Freeform 24"/>
            <p:cNvSpPr/>
            <p:nvPr/>
          </p:nvSpPr>
          <p:spPr>
            <a:xfrm>
              <a:off x="992160" y="4590360"/>
              <a:ext cx="637200" cy="637200"/>
            </a:xfrm>
            <a:custGeom>
              <a:avLst/>
              <a:gdLst>
                <a:gd name="textAreaLeft" fmla="*/ 0 w 637200"/>
                <a:gd name="textAreaRight" fmla="*/ 637560 w 637200"/>
                <a:gd name="textAreaTop" fmla="*/ 0 h 637200"/>
                <a:gd name="textAreaBottom" fmla="*/ 637560 h 637200"/>
              </a:gdLst>
              <a:ahLst/>
              <a:cxnLst/>
              <a:rect l="textAreaLeft" t="textAreaTop" r="textAreaRight" b="textAreaBottom"/>
              <a:pathLst>
                <a:path w="850265" h="85026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515" y="0"/>
                  </a:lnTo>
                  <a:cubicBezTo>
                    <a:pt x="779145" y="0"/>
                    <a:pt x="850265" y="71120"/>
                    <a:pt x="850265" y="158750"/>
                  </a:cubicBezTo>
                  <a:lnTo>
                    <a:pt x="850265" y="691515"/>
                  </a:lnTo>
                  <a:cubicBezTo>
                    <a:pt x="850265" y="779145"/>
                    <a:pt x="779145" y="850265"/>
                    <a:pt x="691515" y="850265"/>
                  </a:cubicBezTo>
                  <a:lnTo>
                    <a:pt x="158750" y="850265"/>
                  </a:lnTo>
                  <a:cubicBezTo>
                    <a:pt x="71120" y="850138"/>
                    <a:pt x="0" y="779145"/>
                    <a:pt x="0" y="691515"/>
                  </a:cubicBezTo>
                  <a:close/>
                </a:path>
              </a:pathLst>
            </a:custGeom>
            <a:solidFill>
              <a:srgbClr val="28315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0" name="Freeform 25"/>
            <p:cNvSpPr/>
            <p:nvPr/>
          </p:nvSpPr>
          <p:spPr>
            <a:xfrm>
              <a:off x="987480" y="4585680"/>
              <a:ext cx="646920" cy="646920"/>
            </a:xfrm>
            <a:custGeom>
              <a:avLst/>
              <a:gdLst>
                <a:gd name="textAreaLeft" fmla="*/ 0 w 646920"/>
                <a:gd name="textAreaRight" fmla="*/ 647280 w 646920"/>
                <a:gd name="textAreaTop" fmla="*/ 0 h 646920"/>
                <a:gd name="textAreaBottom" fmla="*/ 647280 h 646920"/>
              </a:gdLst>
              <a:ahLst/>
              <a:cxnLst/>
              <a:rect l="textAreaLeft" t="textAreaTop" r="textAreaRight" b="textAreaBottom"/>
              <a:pathLst>
                <a:path w="862965" h="862965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cubicBezTo>
                    <a:pt x="789051" y="0"/>
                    <a:pt x="862965" y="73914"/>
                    <a:pt x="862965" y="165100"/>
                  </a:cubicBezTo>
                  <a:lnTo>
                    <a:pt x="862965" y="697865"/>
                  </a:lnTo>
                  <a:lnTo>
                    <a:pt x="856615" y="697865"/>
                  </a:lnTo>
                  <a:lnTo>
                    <a:pt x="862965" y="697865"/>
                  </a:lnTo>
                  <a:cubicBezTo>
                    <a:pt x="862965" y="789051"/>
                    <a:pt x="789051" y="862965"/>
                    <a:pt x="697865" y="862965"/>
                  </a:cubicBezTo>
                  <a:lnTo>
                    <a:pt x="697865" y="856615"/>
                  </a:lnTo>
                  <a:lnTo>
                    <a:pt x="697865" y="862965"/>
                  </a:lnTo>
                  <a:lnTo>
                    <a:pt x="165100" y="862965"/>
                  </a:lnTo>
                  <a:lnTo>
                    <a:pt x="165100" y="856615"/>
                  </a:lnTo>
                  <a:lnTo>
                    <a:pt x="165100" y="862965"/>
                  </a:lnTo>
                  <a:cubicBezTo>
                    <a:pt x="73914" y="862965"/>
                    <a:pt x="0" y="789051"/>
                    <a:pt x="0" y="69786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7865"/>
                  </a:lnTo>
                  <a:lnTo>
                    <a:pt x="6350" y="697865"/>
                  </a:lnTo>
                  <a:lnTo>
                    <a:pt x="12700" y="697865"/>
                  </a:lnTo>
                  <a:cubicBezTo>
                    <a:pt x="12700" y="782066"/>
                    <a:pt x="80899" y="850265"/>
                    <a:pt x="165100" y="850265"/>
                  </a:cubicBezTo>
                  <a:lnTo>
                    <a:pt x="697865" y="850265"/>
                  </a:lnTo>
                  <a:cubicBezTo>
                    <a:pt x="782066" y="850265"/>
                    <a:pt x="850265" y="782066"/>
                    <a:pt x="850265" y="697865"/>
                  </a:cubicBezTo>
                  <a:lnTo>
                    <a:pt x="850265" y="165100"/>
                  </a:lnTo>
                  <a:lnTo>
                    <a:pt x="856615" y="165100"/>
                  </a:lnTo>
                  <a:lnTo>
                    <a:pt x="850265" y="165100"/>
                  </a:lnTo>
                  <a:cubicBezTo>
                    <a:pt x="850265" y="80899"/>
                    <a:pt x="782066" y="12700"/>
                    <a:pt x="697865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11" name="Group 26"/>
          <p:cNvGrpSpPr/>
          <p:nvPr/>
        </p:nvGrpSpPr>
        <p:grpSpPr>
          <a:xfrm>
            <a:off x="1098360" y="4643640"/>
            <a:ext cx="424440" cy="530640"/>
            <a:chOff x="1098360" y="4643640"/>
            <a:chExt cx="424440" cy="530640"/>
          </a:xfrm>
        </p:grpSpPr>
        <p:sp>
          <p:nvSpPr>
            <p:cNvPr id="212" name="Freeform 27"/>
            <p:cNvSpPr/>
            <p:nvPr/>
          </p:nvSpPr>
          <p:spPr>
            <a:xfrm>
              <a:off x="1098360" y="4643640"/>
              <a:ext cx="424440" cy="530640"/>
            </a:xfrm>
            <a:custGeom>
              <a:avLst/>
              <a:gdLst>
                <a:gd name="textAreaLeft" fmla="*/ 0 w 424440"/>
                <a:gd name="textAreaRight" fmla="*/ 424800 w 424440"/>
                <a:gd name="textAreaTop" fmla="*/ 0 h 530640"/>
                <a:gd name="textAreaBottom" fmla="*/ 531000 h 530640"/>
              </a:gdLst>
              <a:ahLst/>
              <a:cxnLst/>
              <a:rect l="textAreaLeft" t="textAreaTop" r="textAreaRight" b="textAreaBottom"/>
              <a:pathLst>
                <a:path w="566400" h="708000">
                  <a:moveTo>
                    <a:pt x="0" y="0"/>
                  </a:moveTo>
                  <a:lnTo>
                    <a:pt x="566400" y="0"/>
                  </a:lnTo>
                  <a:lnTo>
                    <a:pt x="566400" y="708000"/>
                  </a:lnTo>
                  <a:lnTo>
                    <a:pt x="0" y="7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3" name="TextBox 28"/>
            <p:cNvSpPr/>
            <p:nvPr/>
          </p:nvSpPr>
          <p:spPr>
            <a:xfrm>
              <a:off x="1098360" y="4686480"/>
              <a:ext cx="424440" cy="48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algn="ctr" defTabSz="914400">
                <a:lnSpc>
                  <a:spcPts val="3311"/>
                </a:lnSpc>
              </a:pPr>
              <a:r>
                <a:rPr lang="en-US" sz="3309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2</a:t>
              </a:r>
              <a:endParaRPr lang="fr-SN" sz="330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14" name="Group 29"/>
          <p:cNvGrpSpPr/>
          <p:nvPr/>
        </p:nvGrpSpPr>
        <p:grpSpPr>
          <a:xfrm>
            <a:off x="1913760" y="4583160"/>
            <a:ext cx="3543480" cy="449280"/>
            <a:chOff x="1913760" y="4583160"/>
            <a:chExt cx="3543480" cy="449280"/>
          </a:xfrm>
        </p:grpSpPr>
        <p:sp>
          <p:nvSpPr>
            <p:cNvPr id="215" name="Freeform 30"/>
            <p:cNvSpPr/>
            <p:nvPr/>
          </p:nvSpPr>
          <p:spPr>
            <a:xfrm>
              <a:off x="1913760" y="459036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6" name="TextBox 31"/>
            <p:cNvSpPr/>
            <p:nvPr/>
          </p:nvSpPr>
          <p:spPr>
            <a:xfrm>
              <a:off x="1913760" y="458316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Simplification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17" name="Group 32"/>
          <p:cNvGrpSpPr/>
          <p:nvPr/>
        </p:nvGrpSpPr>
        <p:grpSpPr>
          <a:xfrm>
            <a:off x="1913760" y="5125320"/>
            <a:ext cx="8523720" cy="531360"/>
            <a:chOff x="1913760" y="5125320"/>
            <a:chExt cx="8523720" cy="531360"/>
          </a:xfrm>
        </p:grpSpPr>
        <p:sp>
          <p:nvSpPr>
            <p:cNvPr id="218" name="Freeform 33"/>
            <p:cNvSpPr/>
            <p:nvPr/>
          </p:nvSpPr>
          <p:spPr>
            <a:xfrm>
              <a:off x="1913760" y="5203800"/>
              <a:ext cx="8523720" cy="452880"/>
            </a:xfrm>
            <a:custGeom>
              <a:avLst/>
              <a:gdLst>
                <a:gd name="textAreaLeft" fmla="*/ 0 w 8523720"/>
                <a:gd name="textAreaRight" fmla="*/ 8524080 w 852372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1365200" h="604200">
                  <a:moveTo>
                    <a:pt x="0" y="0"/>
                  </a:moveTo>
                  <a:lnTo>
                    <a:pt x="11365200" y="0"/>
                  </a:lnTo>
                  <a:lnTo>
                    <a:pt x="113652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9" name="TextBox 34"/>
            <p:cNvSpPr/>
            <p:nvPr/>
          </p:nvSpPr>
          <p:spPr>
            <a:xfrm>
              <a:off x="1913760" y="5125320"/>
              <a:ext cx="852372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Simplifier l’importation et la gestion des fichiers électoraux.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20" name="Group 35"/>
          <p:cNvGrpSpPr/>
          <p:nvPr/>
        </p:nvGrpSpPr>
        <p:grpSpPr>
          <a:xfrm>
            <a:off x="987480" y="6254640"/>
            <a:ext cx="646920" cy="646920"/>
            <a:chOff x="987480" y="6254640"/>
            <a:chExt cx="646920" cy="646920"/>
          </a:xfrm>
        </p:grpSpPr>
        <p:sp>
          <p:nvSpPr>
            <p:cNvPr id="221" name="Freeform 36"/>
            <p:cNvSpPr/>
            <p:nvPr/>
          </p:nvSpPr>
          <p:spPr>
            <a:xfrm>
              <a:off x="992160" y="6259320"/>
              <a:ext cx="637200" cy="637200"/>
            </a:xfrm>
            <a:custGeom>
              <a:avLst/>
              <a:gdLst>
                <a:gd name="textAreaLeft" fmla="*/ 0 w 637200"/>
                <a:gd name="textAreaRight" fmla="*/ 637560 w 637200"/>
                <a:gd name="textAreaTop" fmla="*/ 0 h 637200"/>
                <a:gd name="textAreaBottom" fmla="*/ 637560 h 637200"/>
              </a:gdLst>
              <a:ahLst/>
              <a:cxnLst/>
              <a:rect l="textAreaLeft" t="textAreaTop" r="textAreaRight" b="textAreaBottom"/>
              <a:pathLst>
                <a:path w="850265" h="85026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515" y="0"/>
                  </a:lnTo>
                  <a:cubicBezTo>
                    <a:pt x="779145" y="0"/>
                    <a:pt x="850265" y="71120"/>
                    <a:pt x="850265" y="158750"/>
                  </a:cubicBezTo>
                  <a:lnTo>
                    <a:pt x="850265" y="691515"/>
                  </a:lnTo>
                  <a:cubicBezTo>
                    <a:pt x="850265" y="779145"/>
                    <a:pt x="779145" y="850265"/>
                    <a:pt x="691515" y="850265"/>
                  </a:cubicBezTo>
                  <a:lnTo>
                    <a:pt x="158750" y="850265"/>
                  </a:lnTo>
                  <a:cubicBezTo>
                    <a:pt x="71120" y="850138"/>
                    <a:pt x="0" y="779145"/>
                    <a:pt x="0" y="691515"/>
                  </a:cubicBezTo>
                  <a:close/>
                </a:path>
              </a:pathLst>
            </a:custGeom>
            <a:solidFill>
              <a:srgbClr val="28315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2" name="Freeform 37"/>
            <p:cNvSpPr/>
            <p:nvPr/>
          </p:nvSpPr>
          <p:spPr>
            <a:xfrm>
              <a:off x="987480" y="6254640"/>
              <a:ext cx="646920" cy="646920"/>
            </a:xfrm>
            <a:custGeom>
              <a:avLst/>
              <a:gdLst>
                <a:gd name="textAreaLeft" fmla="*/ 0 w 646920"/>
                <a:gd name="textAreaRight" fmla="*/ 647280 w 646920"/>
                <a:gd name="textAreaTop" fmla="*/ 0 h 646920"/>
                <a:gd name="textAreaBottom" fmla="*/ 647280 h 646920"/>
              </a:gdLst>
              <a:ahLst/>
              <a:cxnLst/>
              <a:rect l="textAreaLeft" t="textAreaTop" r="textAreaRight" b="textAreaBottom"/>
              <a:pathLst>
                <a:path w="862965" h="862965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cubicBezTo>
                    <a:pt x="789051" y="0"/>
                    <a:pt x="862965" y="73914"/>
                    <a:pt x="862965" y="165100"/>
                  </a:cubicBezTo>
                  <a:lnTo>
                    <a:pt x="862965" y="697865"/>
                  </a:lnTo>
                  <a:lnTo>
                    <a:pt x="856615" y="697865"/>
                  </a:lnTo>
                  <a:lnTo>
                    <a:pt x="862965" y="697865"/>
                  </a:lnTo>
                  <a:cubicBezTo>
                    <a:pt x="862965" y="789051"/>
                    <a:pt x="789051" y="862965"/>
                    <a:pt x="697865" y="862965"/>
                  </a:cubicBezTo>
                  <a:lnTo>
                    <a:pt x="697865" y="856615"/>
                  </a:lnTo>
                  <a:lnTo>
                    <a:pt x="697865" y="862965"/>
                  </a:lnTo>
                  <a:lnTo>
                    <a:pt x="165100" y="862965"/>
                  </a:lnTo>
                  <a:lnTo>
                    <a:pt x="165100" y="856615"/>
                  </a:lnTo>
                  <a:lnTo>
                    <a:pt x="165100" y="862965"/>
                  </a:lnTo>
                  <a:cubicBezTo>
                    <a:pt x="73914" y="862965"/>
                    <a:pt x="0" y="789051"/>
                    <a:pt x="0" y="69786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7865"/>
                  </a:lnTo>
                  <a:lnTo>
                    <a:pt x="6350" y="697865"/>
                  </a:lnTo>
                  <a:lnTo>
                    <a:pt x="12700" y="697865"/>
                  </a:lnTo>
                  <a:cubicBezTo>
                    <a:pt x="12700" y="782066"/>
                    <a:pt x="80899" y="850265"/>
                    <a:pt x="165100" y="850265"/>
                  </a:cubicBezTo>
                  <a:lnTo>
                    <a:pt x="697865" y="850265"/>
                  </a:lnTo>
                  <a:cubicBezTo>
                    <a:pt x="782066" y="850265"/>
                    <a:pt x="850265" y="782066"/>
                    <a:pt x="850265" y="697865"/>
                  </a:cubicBezTo>
                  <a:lnTo>
                    <a:pt x="850265" y="165100"/>
                  </a:lnTo>
                  <a:lnTo>
                    <a:pt x="856615" y="165100"/>
                  </a:lnTo>
                  <a:lnTo>
                    <a:pt x="850265" y="165100"/>
                  </a:lnTo>
                  <a:cubicBezTo>
                    <a:pt x="850265" y="80899"/>
                    <a:pt x="782066" y="12700"/>
                    <a:pt x="697865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23" name="Group 38"/>
          <p:cNvGrpSpPr/>
          <p:nvPr/>
        </p:nvGrpSpPr>
        <p:grpSpPr>
          <a:xfrm>
            <a:off x="1098360" y="6312960"/>
            <a:ext cx="424440" cy="530640"/>
            <a:chOff x="1098360" y="6312960"/>
            <a:chExt cx="424440" cy="530640"/>
          </a:xfrm>
        </p:grpSpPr>
        <p:sp>
          <p:nvSpPr>
            <p:cNvPr id="224" name="Freeform 39"/>
            <p:cNvSpPr/>
            <p:nvPr/>
          </p:nvSpPr>
          <p:spPr>
            <a:xfrm>
              <a:off x="1098360" y="6312960"/>
              <a:ext cx="424440" cy="530640"/>
            </a:xfrm>
            <a:custGeom>
              <a:avLst/>
              <a:gdLst>
                <a:gd name="textAreaLeft" fmla="*/ 0 w 424440"/>
                <a:gd name="textAreaRight" fmla="*/ 424800 w 424440"/>
                <a:gd name="textAreaTop" fmla="*/ 0 h 530640"/>
                <a:gd name="textAreaBottom" fmla="*/ 531000 h 530640"/>
              </a:gdLst>
              <a:ahLst/>
              <a:cxnLst/>
              <a:rect l="textAreaLeft" t="textAreaTop" r="textAreaRight" b="textAreaBottom"/>
              <a:pathLst>
                <a:path w="566400" h="708000">
                  <a:moveTo>
                    <a:pt x="0" y="0"/>
                  </a:moveTo>
                  <a:lnTo>
                    <a:pt x="566400" y="0"/>
                  </a:lnTo>
                  <a:lnTo>
                    <a:pt x="566400" y="708000"/>
                  </a:lnTo>
                  <a:lnTo>
                    <a:pt x="0" y="7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5" name="TextBox 40"/>
            <p:cNvSpPr/>
            <p:nvPr/>
          </p:nvSpPr>
          <p:spPr>
            <a:xfrm>
              <a:off x="1098360" y="6355800"/>
              <a:ext cx="424440" cy="48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algn="ctr" defTabSz="914400">
                <a:lnSpc>
                  <a:spcPts val="3311"/>
                </a:lnSpc>
              </a:pPr>
              <a:r>
                <a:rPr lang="en-US" sz="3309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3</a:t>
              </a:r>
              <a:endParaRPr lang="fr-SN" sz="330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26" name="Group 41"/>
          <p:cNvGrpSpPr/>
          <p:nvPr/>
        </p:nvGrpSpPr>
        <p:grpSpPr>
          <a:xfrm>
            <a:off x="1913760" y="6252480"/>
            <a:ext cx="3543480" cy="449280"/>
            <a:chOff x="1913760" y="6252480"/>
            <a:chExt cx="3543480" cy="449280"/>
          </a:xfrm>
        </p:grpSpPr>
        <p:sp>
          <p:nvSpPr>
            <p:cNvPr id="227" name="Freeform 42"/>
            <p:cNvSpPr/>
            <p:nvPr/>
          </p:nvSpPr>
          <p:spPr>
            <a:xfrm>
              <a:off x="1913760" y="625968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8" name="TextBox 43"/>
            <p:cNvSpPr/>
            <p:nvPr/>
          </p:nvSpPr>
          <p:spPr>
            <a:xfrm>
              <a:off x="1913760" y="625248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Suivi en Temps Réel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29" name="Group 44"/>
          <p:cNvGrpSpPr/>
          <p:nvPr/>
        </p:nvGrpSpPr>
        <p:grpSpPr>
          <a:xfrm>
            <a:off x="1913760" y="6794280"/>
            <a:ext cx="8523720" cy="531360"/>
            <a:chOff x="1913760" y="6794280"/>
            <a:chExt cx="8523720" cy="531360"/>
          </a:xfrm>
        </p:grpSpPr>
        <p:sp>
          <p:nvSpPr>
            <p:cNvPr id="230" name="Freeform 45"/>
            <p:cNvSpPr/>
            <p:nvPr/>
          </p:nvSpPr>
          <p:spPr>
            <a:xfrm>
              <a:off x="1913760" y="6872760"/>
              <a:ext cx="8523720" cy="452880"/>
            </a:xfrm>
            <a:custGeom>
              <a:avLst/>
              <a:gdLst>
                <a:gd name="textAreaLeft" fmla="*/ 0 w 8523720"/>
                <a:gd name="textAreaRight" fmla="*/ 8524080 w 852372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1365200" h="604200">
                  <a:moveTo>
                    <a:pt x="0" y="0"/>
                  </a:moveTo>
                  <a:lnTo>
                    <a:pt x="11365200" y="0"/>
                  </a:lnTo>
                  <a:lnTo>
                    <a:pt x="113652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31" name="TextBox 46"/>
            <p:cNvSpPr/>
            <p:nvPr/>
          </p:nvSpPr>
          <p:spPr>
            <a:xfrm>
              <a:off x="1913760" y="6794280"/>
              <a:ext cx="852372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Suivi en temps réel des parrainages.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32" name="Group 47"/>
          <p:cNvGrpSpPr/>
          <p:nvPr/>
        </p:nvGrpSpPr>
        <p:grpSpPr>
          <a:xfrm>
            <a:off x="987480" y="7924320"/>
            <a:ext cx="646920" cy="646920"/>
            <a:chOff x="987480" y="7924320"/>
            <a:chExt cx="646920" cy="646920"/>
          </a:xfrm>
        </p:grpSpPr>
        <p:sp>
          <p:nvSpPr>
            <p:cNvPr id="233" name="Freeform 48"/>
            <p:cNvSpPr/>
            <p:nvPr/>
          </p:nvSpPr>
          <p:spPr>
            <a:xfrm>
              <a:off x="992160" y="7929000"/>
              <a:ext cx="637200" cy="637200"/>
            </a:xfrm>
            <a:custGeom>
              <a:avLst/>
              <a:gdLst>
                <a:gd name="textAreaLeft" fmla="*/ 0 w 637200"/>
                <a:gd name="textAreaRight" fmla="*/ 637560 w 637200"/>
                <a:gd name="textAreaTop" fmla="*/ 0 h 637200"/>
                <a:gd name="textAreaBottom" fmla="*/ 637560 h 637200"/>
              </a:gdLst>
              <a:ahLst/>
              <a:cxnLst/>
              <a:rect l="textAreaLeft" t="textAreaTop" r="textAreaRight" b="textAreaBottom"/>
              <a:pathLst>
                <a:path w="850265" h="85026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515" y="0"/>
                  </a:lnTo>
                  <a:cubicBezTo>
                    <a:pt x="779145" y="0"/>
                    <a:pt x="850265" y="71120"/>
                    <a:pt x="850265" y="158750"/>
                  </a:cubicBezTo>
                  <a:lnTo>
                    <a:pt x="850265" y="691515"/>
                  </a:lnTo>
                  <a:cubicBezTo>
                    <a:pt x="850265" y="779145"/>
                    <a:pt x="779145" y="850265"/>
                    <a:pt x="691515" y="850265"/>
                  </a:cubicBezTo>
                  <a:lnTo>
                    <a:pt x="158750" y="850265"/>
                  </a:lnTo>
                  <a:cubicBezTo>
                    <a:pt x="71120" y="850138"/>
                    <a:pt x="0" y="779145"/>
                    <a:pt x="0" y="691515"/>
                  </a:cubicBezTo>
                  <a:close/>
                </a:path>
              </a:pathLst>
            </a:custGeom>
            <a:solidFill>
              <a:srgbClr val="28315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34" name="Freeform 49"/>
            <p:cNvSpPr/>
            <p:nvPr/>
          </p:nvSpPr>
          <p:spPr>
            <a:xfrm>
              <a:off x="987480" y="7924320"/>
              <a:ext cx="646920" cy="646920"/>
            </a:xfrm>
            <a:custGeom>
              <a:avLst/>
              <a:gdLst>
                <a:gd name="textAreaLeft" fmla="*/ 0 w 646920"/>
                <a:gd name="textAreaRight" fmla="*/ 647280 w 646920"/>
                <a:gd name="textAreaTop" fmla="*/ 0 h 646920"/>
                <a:gd name="textAreaBottom" fmla="*/ 647280 h 646920"/>
              </a:gdLst>
              <a:ahLst/>
              <a:cxnLst/>
              <a:rect l="textAreaLeft" t="textAreaTop" r="textAreaRight" b="textAreaBottom"/>
              <a:pathLst>
                <a:path w="862965" h="862965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lnTo>
                    <a:pt x="697865" y="6350"/>
                  </a:lnTo>
                  <a:lnTo>
                    <a:pt x="697865" y="0"/>
                  </a:lnTo>
                  <a:cubicBezTo>
                    <a:pt x="789051" y="0"/>
                    <a:pt x="862965" y="73914"/>
                    <a:pt x="862965" y="165100"/>
                  </a:cubicBezTo>
                  <a:lnTo>
                    <a:pt x="862965" y="697865"/>
                  </a:lnTo>
                  <a:lnTo>
                    <a:pt x="856615" y="697865"/>
                  </a:lnTo>
                  <a:lnTo>
                    <a:pt x="862965" y="697865"/>
                  </a:lnTo>
                  <a:cubicBezTo>
                    <a:pt x="862965" y="789051"/>
                    <a:pt x="789051" y="862965"/>
                    <a:pt x="697865" y="862965"/>
                  </a:cubicBezTo>
                  <a:lnTo>
                    <a:pt x="697865" y="856615"/>
                  </a:lnTo>
                  <a:lnTo>
                    <a:pt x="697865" y="862965"/>
                  </a:lnTo>
                  <a:lnTo>
                    <a:pt x="165100" y="862965"/>
                  </a:lnTo>
                  <a:lnTo>
                    <a:pt x="165100" y="856615"/>
                  </a:lnTo>
                  <a:lnTo>
                    <a:pt x="165100" y="862965"/>
                  </a:lnTo>
                  <a:cubicBezTo>
                    <a:pt x="73914" y="862965"/>
                    <a:pt x="0" y="789051"/>
                    <a:pt x="0" y="69786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7865"/>
                  </a:lnTo>
                  <a:lnTo>
                    <a:pt x="6350" y="697865"/>
                  </a:lnTo>
                  <a:lnTo>
                    <a:pt x="12700" y="697865"/>
                  </a:lnTo>
                  <a:cubicBezTo>
                    <a:pt x="12700" y="782066"/>
                    <a:pt x="80899" y="850265"/>
                    <a:pt x="165100" y="850265"/>
                  </a:cubicBezTo>
                  <a:lnTo>
                    <a:pt x="697865" y="850265"/>
                  </a:lnTo>
                  <a:cubicBezTo>
                    <a:pt x="782066" y="850265"/>
                    <a:pt x="850265" y="782066"/>
                    <a:pt x="850265" y="697865"/>
                  </a:cubicBezTo>
                  <a:lnTo>
                    <a:pt x="850265" y="165100"/>
                  </a:lnTo>
                  <a:lnTo>
                    <a:pt x="856615" y="165100"/>
                  </a:lnTo>
                  <a:lnTo>
                    <a:pt x="850265" y="165100"/>
                  </a:lnTo>
                  <a:cubicBezTo>
                    <a:pt x="850265" y="80899"/>
                    <a:pt x="782066" y="12700"/>
                    <a:pt x="697865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35" name="Group 50"/>
          <p:cNvGrpSpPr/>
          <p:nvPr/>
        </p:nvGrpSpPr>
        <p:grpSpPr>
          <a:xfrm>
            <a:off x="1098360" y="7982280"/>
            <a:ext cx="424440" cy="530640"/>
            <a:chOff x="1098360" y="7982280"/>
            <a:chExt cx="424440" cy="530640"/>
          </a:xfrm>
        </p:grpSpPr>
        <p:sp>
          <p:nvSpPr>
            <p:cNvPr id="236" name="Freeform 51"/>
            <p:cNvSpPr/>
            <p:nvPr/>
          </p:nvSpPr>
          <p:spPr>
            <a:xfrm>
              <a:off x="1098360" y="7982280"/>
              <a:ext cx="424440" cy="530640"/>
            </a:xfrm>
            <a:custGeom>
              <a:avLst/>
              <a:gdLst>
                <a:gd name="textAreaLeft" fmla="*/ 0 w 424440"/>
                <a:gd name="textAreaRight" fmla="*/ 424800 w 424440"/>
                <a:gd name="textAreaTop" fmla="*/ 0 h 530640"/>
                <a:gd name="textAreaBottom" fmla="*/ 531000 h 530640"/>
              </a:gdLst>
              <a:ahLst/>
              <a:cxnLst/>
              <a:rect l="textAreaLeft" t="textAreaTop" r="textAreaRight" b="textAreaBottom"/>
              <a:pathLst>
                <a:path w="566400" h="708000">
                  <a:moveTo>
                    <a:pt x="0" y="0"/>
                  </a:moveTo>
                  <a:lnTo>
                    <a:pt x="566400" y="0"/>
                  </a:lnTo>
                  <a:lnTo>
                    <a:pt x="566400" y="708000"/>
                  </a:lnTo>
                  <a:lnTo>
                    <a:pt x="0" y="7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37" name="TextBox 52"/>
            <p:cNvSpPr/>
            <p:nvPr/>
          </p:nvSpPr>
          <p:spPr>
            <a:xfrm>
              <a:off x="1098360" y="8025120"/>
              <a:ext cx="424440" cy="48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algn="ctr" defTabSz="914400">
                <a:lnSpc>
                  <a:spcPts val="3311"/>
                </a:lnSpc>
              </a:pPr>
              <a:r>
                <a:rPr lang="en-US" sz="3309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4</a:t>
              </a:r>
              <a:endParaRPr lang="fr-SN" sz="3309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38" name="Group 53"/>
          <p:cNvGrpSpPr/>
          <p:nvPr/>
        </p:nvGrpSpPr>
        <p:grpSpPr>
          <a:xfrm>
            <a:off x="1913760" y="7921800"/>
            <a:ext cx="3543480" cy="449280"/>
            <a:chOff x="1913760" y="7921800"/>
            <a:chExt cx="3543480" cy="449280"/>
          </a:xfrm>
        </p:grpSpPr>
        <p:sp>
          <p:nvSpPr>
            <p:cNvPr id="239" name="Freeform 54"/>
            <p:cNvSpPr/>
            <p:nvPr/>
          </p:nvSpPr>
          <p:spPr>
            <a:xfrm>
              <a:off x="1913760" y="7929000"/>
              <a:ext cx="3543480" cy="442080"/>
            </a:xfrm>
            <a:custGeom>
              <a:avLst/>
              <a:gdLst>
                <a:gd name="textAreaLeft" fmla="*/ 0 w 3543480"/>
                <a:gd name="textAreaRight" fmla="*/ 3543840 w 354348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4725000" h="589800">
                  <a:moveTo>
                    <a:pt x="0" y="0"/>
                  </a:moveTo>
                  <a:lnTo>
                    <a:pt x="4725000" y="0"/>
                  </a:lnTo>
                  <a:lnTo>
                    <a:pt x="47250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40" name="TextBox 55"/>
            <p:cNvSpPr/>
            <p:nvPr/>
          </p:nvSpPr>
          <p:spPr>
            <a:xfrm>
              <a:off x="1913760" y="7921800"/>
              <a:ext cx="354348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Automatisation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41" name="Group 56"/>
          <p:cNvGrpSpPr/>
          <p:nvPr/>
        </p:nvGrpSpPr>
        <p:grpSpPr>
          <a:xfrm>
            <a:off x="1913760" y="8463240"/>
            <a:ext cx="8523720" cy="531720"/>
            <a:chOff x="1913760" y="8463240"/>
            <a:chExt cx="8523720" cy="531720"/>
          </a:xfrm>
        </p:grpSpPr>
        <p:sp>
          <p:nvSpPr>
            <p:cNvPr id="242" name="Freeform 57"/>
            <p:cNvSpPr/>
            <p:nvPr/>
          </p:nvSpPr>
          <p:spPr>
            <a:xfrm>
              <a:off x="1913760" y="8542080"/>
              <a:ext cx="8523720" cy="452880"/>
            </a:xfrm>
            <a:custGeom>
              <a:avLst/>
              <a:gdLst>
                <a:gd name="textAreaLeft" fmla="*/ 0 w 8523720"/>
                <a:gd name="textAreaRight" fmla="*/ 8524080 w 8523720"/>
                <a:gd name="textAreaTop" fmla="*/ 0 h 452880"/>
                <a:gd name="textAreaBottom" fmla="*/ 453240 h 452880"/>
              </a:gdLst>
              <a:ahLst/>
              <a:cxnLst/>
              <a:rect l="textAreaLeft" t="textAreaTop" r="textAreaRight" b="textAreaBottom"/>
              <a:pathLst>
                <a:path w="11365200" h="604200">
                  <a:moveTo>
                    <a:pt x="0" y="0"/>
                  </a:moveTo>
                  <a:lnTo>
                    <a:pt x="11365200" y="0"/>
                  </a:lnTo>
                  <a:lnTo>
                    <a:pt x="11365200" y="604200"/>
                  </a:lnTo>
                  <a:lnTo>
                    <a:pt x="0" y="604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43" name="TextBox 58"/>
            <p:cNvSpPr/>
            <p:nvPr/>
          </p:nvSpPr>
          <p:spPr>
            <a:xfrm>
              <a:off x="1913760" y="8463240"/>
              <a:ext cx="8523720" cy="5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Automatiser les processus administratifs.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45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46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47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48" name="Group 6"/>
          <p:cNvGrpSpPr/>
          <p:nvPr/>
        </p:nvGrpSpPr>
        <p:grpSpPr>
          <a:xfrm>
            <a:off x="3001320" y="5014440"/>
            <a:ext cx="11177280" cy="1345680"/>
            <a:chOff x="3001320" y="5014440"/>
            <a:chExt cx="11177280" cy="1345680"/>
          </a:xfrm>
        </p:grpSpPr>
        <p:sp>
          <p:nvSpPr>
            <p:cNvPr id="249" name="Freeform 7"/>
            <p:cNvSpPr/>
            <p:nvPr/>
          </p:nvSpPr>
          <p:spPr>
            <a:xfrm>
              <a:off x="3001320" y="5036040"/>
              <a:ext cx="11177280" cy="1324080"/>
            </a:xfrm>
            <a:custGeom>
              <a:avLst/>
              <a:gdLst>
                <a:gd name="textAreaLeft" fmla="*/ 0 w 11177280"/>
                <a:gd name="textAreaRight" fmla="*/ 11177640 w 11177280"/>
                <a:gd name="textAreaTop" fmla="*/ 0 h 1324080"/>
                <a:gd name="textAreaBottom" fmla="*/ 1324440 h 1324080"/>
              </a:gdLst>
              <a:ahLst/>
              <a:cxnLst/>
              <a:rect l="textAreaLeft" t="textAreaTop" r="textAreaRight" b="textAreaBottom"/>
              <a:pathLst>
                <a:path w="9966000" h="1180800">
                  <a:moveTo>
                    <a:pt x="0" y="0"/>
                  </a:moveTo>
                  <a:lnTo>
                    <a:pt x="9966000" y="0"/>
                  </a:lnTo>
                  <a:lnTo>
                    <a:pt x="99660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50" name="TextBox 8"/>
            <p:cNvSpPr/>
            <p:nvPr/>
          </p:nvSpPr>
          <p:spPr>
            <a:xfrm>
              <a:off x="3001320" y="5014440"/>
              <a:ext cx="11177280" cy="134532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         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Analyse</a:t>
              </a:r>
              <a:r>
                <a:rPr lang="en-US" sz="5560" b="0" u="none" strike="noStrike" dirty="0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 </a:t>
              </a:r>
              <a:r>
                <a:rPr lang="en-US" sz="5560" b="0" u="none" strike="noStrike" dirty="0" err="1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Fonctionnelle</a:t>
              </a:r>
              <a:endParaRPr lang="fr-SN" sz="556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52" name="Freeform 3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A8AF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53" name="Group 4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254" name="Freeform 5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cxn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080E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55" name="Freeform 6">
            <a:hlinkClick r:id="rId2"/>
          </p:cNvPr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cxn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Freeform 7"/>
          <p:cNvSpPr/>
          <p:nvPr/>
        </p:nvSpPr>
        <p:spPr>
          <a:xfrm>
            <a:off x="1143000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cxn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57" name="Group 8"/>
          <p:cNvGrpSpPr/>
          <p:nvPr/>
        </p:nvGrpSpPr>
        <p:grpSpPr>
          <a:xfrm>
            <a:off x="992160" y="2763720"/>
            <a:ext cx="7087680" cy="899640"/>
            <a:chOff x="992160" y="2763720"/>
            <a:chExt cx="7087680" cy="899640"/>
          </a:xfrm>
        </p:grpSpPr>
        <p:sp>
          <p:nvSpPr>
            <p:cNvPr id="258" name="Freeform 9"/>
            <p:cNvSpPr/>
            <p:nvPr/>
          </p:nvSpPr>
          <p:spPr>
            <a:xfrm>
              <a:off x="992160" y="2777760"/>
              <a:ext cx="7087680" cy="885240"/>
            </a:xfrm>
            <a:custGeom>
              <a:avLst/>
              <a:gdLst>
                <a:gd name="textAreaLeft" fmla="*/ 0 w 7087680"/>
                <a:gd name="textAreaRight" fmla="*/ 7088040 w 7087680"/>
                <a:gd name="textAreaTop" fmla="*/ 0 h 885240"/>
                <a:gd name="textAreaBottom" fmla="*/ 885600 h 885240"/>
              </a:gdLst>
              <a:ahLst/>
              <a:cxnLst/>
              <a:rect l="textAreaLeft" t="textAreaTop" r="textAreaRight" b="textAreaBottom"/>
              <a:pathLst>
                <a:path w="9450600" h="1180800">
                  <a:moveTo>
                    <a:pt x="0" y="0"/>
                  </a:moveTo>
                  <a:lnTo>
                    <a:pt x="9450600" y="0"/>
                  </a:lnTo>
                  <a:lnTo>
                    <a:pt x="9450600" y="1180800"/>
                  </a:lnTo>
                  <a:lnTo>
                    <a:pt x="0" y="1180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59" name="TextBox 10"/>
            <p:cNvSpPr/>
            <p:nvPr/>
          </p:nvSpPr>
          <p:spPr>
            <a:xfrm>
              <a:off x="992160" y="2763720"/>
              <a:ext cx="7087680" cy="89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6936"/>
                </a:lnSpc>
              </a:pPr>
              <a:r>
                <a:rPr lang="en-US" sz="5560" b="0" u="none" strike="noStrike">
                  <a:solidFill>
                    <a:srgbClr val="FFFFFF"/>
                  </a:solidFill>
                  <a:uFillTx/>
                  <a:latin typeface="Fraunces"/>
                  <a:ea typeface="Fraunces"/>
                </a:rPr>
                <a:t>Acteurs et Rôles</a:t>
              </a:r>
              <a:endParaRPr lang="fr-SN" sz="556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60" name="Freeform 11"/>
          <p:cNvSpPr/>
          <p:nvPr/>
        </p:nvSpPr>
        <p:spPr>
          <a:xfrm>
            <a:off x="992160" y="4089240"/>
            <a:ext cx="708120" cy="708120"/>
          </a:xfrm>
          <a:custGeom>
            <a:avLst/>
            <a:gdLst>
              <a:gd name="textAreaLeft" fmla="*/ 0 w 708120"/>
              <a:gd name="textAreaRight" fmla="*/ 708480 w 708120"/>
              <a:gd name="textAreaTop" fmla="*/ 0 h 708120"/>
              <a:gd name="textAreaBottom" fmla="*/ 708480 h 708120"/>
            </a:gdLst>
            <a:ahLst/>
            <a:cxnLst/>
            <a:rect l="textAreaLeft" t="textAreaTop" r="textAreaRight" b="textAreaBottom"/>
            <a:pathLst>
              <a:path w="708300" h="708300">
                <a:moveTo>
                  <a:pt x="0" y="0"/>
                </a:moveTo>
                <a:lnTo>
                  <a:pt x="708300" y="0"/>
                </a:lnTo>
                <a:lnTo>
                  <a:pt x="708300" y="708300"/>
                </a:lnTo>
                <a:lnTo>
                  <a:pt x="0" y="7083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61" name="Group 12"/>
          <p:cNvGrpSpPr/>
          <p:nvPr/>
        </p:nvGrpSpPr>
        <p:grpSpPr>
          <a:xfrm>
            <a:off x="992160" y="5074200"/>
            <a:ext cx="2864520" cy="449280"/>
            <a:chOff x="992160" y="5074200"/>
            <a:chExt cx="2864520" cy="449280"/>
          </a:xfrm>
        </p:grpSpPr>
        <p:sp>
          <p:nvSpPr>
            <p:cNvPr id="262" name="Freeform 13"/>
            <p:cNvSpPr/>
            <p:nvPr/>
          </p:nvSpPr>
          <p:spPr>
            <a:xfrm>
              <a:off x="992160" y="5081400"/>
              <a:ext cx="2864520" cy="442080"/>
            </a:xfrm>
            <a:custGeom>
              <a:avLst/>
              <a:gdLst>
                <a:gd name="textAreaLeft" fmla="*/ 0 w 2864520"/>
                <a:gd name="textAreaRight" fmla="*/ 2864880 w 286452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3819600" h="589800">
                  <a:moveTo>
                    <a:pt x="0" y="0"/>
                  </a:moveTo>
                  <a:lnTo>
                    <a:pt x="3819600" y="0"/>
                  </a:lnTo>
                  <a:lnTo>
                    <a:pt x="38196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63" name="TextBox 14"/>
            <p:cNvSpPr/>
            <p:nvPr/>
          </p:nvSpPr>
          <p:spPr>
            <a:xfrm>
              <a:off x="992160" y="5074200"/>
              <a:ext cx="286452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DGE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64" name="Group 15"/>
          <p:cNvGrpSpPr/>
          <p:nvPr/>
        </p:nvGrpSpPr>
        <p:grpSpPr>
          <a:xfrm>
            <a:off x="992160" y="5615640"/>
            <a:ext cx="2864520" cy="1892520"/>
            <a:chOff x="992160" y="5615640"/>
            <a:chExt cx="2864520" cy="1892520"/>
          </a:xfrm>
        </p:grpSpPr>
        <p:sp>
          <p:nvSpPr>
            <p:cNvPr id="265" name="Freeform 16"/>
            <p:cNvSpPr/>
            <p:nvPr/>
          </p:nvSpPr>
          <p:spPr>
            <a:xfrm>
              <a:off x="992160" y="5694480"/>
              <a:ext cx="2864520" cy="1813680"/>
            </a:xfrm>
            <a:custGeom>
              <a:avLst/>
              <a:gdLst>
                <a:gd name="textAreaLeft" fmla="*/ 0 w 2864520"/>
                <a:gd name="textAreaRight" fmla="*/ 2864880 w 2864520"/>
                <a:gd name="textAreaTop" fmla="*/ 0 h 1813680"/>
                <a:gd name="textAreaBottom" fmla="*/ 1814040 h 1813680"/>
              </a:gdLst>
              <a:ahLst/>
              <a:cxnLst/>
              <a:rect l="textAreaLeft" t="textAreaTop" r="textAreaRight" b="textAreaBottom"/>
              <a:pathLst>
                <a:path w="3819600" h="2418600">
                  <a:moveTo>
                    <a:pt x="0" y="0"/>
                  </a:moveTo>
                  <a:lnTo>
                    <a:pt x="3819600" y="0"/>
                  </a:lnTo>
                  <a:lnTo>
                    <a:pt x="3819600" y="2418600"/>
                  </a:lnTo>
                  <a:lnTo>
                    <a:pt x="0" y="2418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66" name="TextBox 17"/>
            <p:cNvSpPr/>
            <p:nvPr/>
          </p:nvSpPr>
          <p:spPr>
            <a:xfrm>
              <a:off x="992160" y="5615640"/>
              <a:ext cx="2864520" cy="189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Gestion administrative et validation des candidats.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67" name="Freeform 18"/>
          <p:cNvSpPr/>
          <p:nvPr/>
        </p:nvSpPr>
        <p:spPr>
          <a:xfrm>
            <a:off x="4282200" y="4089240"/>
            <a:ext cx="708120" cy="708120"/>
          </a:xfrm>
          <a:custGeom>
            <a:avLst/>
            <a:gdLst>
              <a:gd name="textAreaLeft" fmla="*/ 0 w 708120"/>
              <a:gd name="textAreaRight" fmla="*/ 708480 w 708120"/>
              <a:gd name="textAreaTop" fmla="*/ 0 h 708120"/>
              <a:gd name="textAreaBottom" fmla="*/ 708480 h 708120"/>
            </a:gdLst>
            <a:ahLst/>
            <a:cxnLst/>
            <a:rect l="textAreaLeft" t="textAreaTop" r="textAreaRight" b="textAreaBottom"/>
            <a:pathLst>
              <a:path w="708300" h="708300">
                <a:moveTo>
                  <a:pt x="0" y="0"/>
                </a:moveTo>
                <a:lnTo>
                  <a:pt x="708300" y="0"/>
                </a:lnTo>
                <a:lnTo>
                  <a:pt x="708300" y="708300"/>
                </a:lnTo>
                <a:lnTo>
                  <a:pt x="0" y="7083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68" name="Group 19"/>
          <p:cNvGrpSpPr/>
          <p:nvPr/>
        </p:nvGrpSpPr>
        <p:grpSpPr>
          <a:xfrm>
            <a:off x="4282200" y="5074200"/>
            <a:ext cx="2864520" cy="449280"/>
            <a:chOff x="4282200" y="5074200"/>
            <a:chExt cx="2864520" cy="449280"/>
          </a:xfrm>
        </p:grpSpPr>
        <p:sp>
          <p:nvSpPr>
            <p:cNvPr id="269" name="Freeform 20"/>
            <p:cNvSpPr/>
            <p:nvPr/>
          </p:nvSpPr>
          <p:spPr>
            <a:xfrm>
              <a:off x="4282200" y="5081400"/>
              <a:ext cx="2864520" cy="442080"/>
            </a:xfrm>
            <a:custGeom>
              <a:avLst/>
              <a:gdLst>
                <a:gd name="textAreaLeft" fmla="*/ 0 w 2864520"/>
                <a:gd name="textAreaRight" fmla="*/ 2864880 w 286452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3819600" h="589800">
                  <a:moveTo>
                    <a:pt x="0" y="0"/>
                  </a:moveTo>
                  <a:lnTo>
                    <a:pt x="3819600" y="0"/>
                  </a:lnTo>
                  <a:lnTo>
                    <a:pt x="38196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70" name="TextBox 21"/>
            <p:cNvSpPr/>
            <p:nvPr/>
          </p:nvSpPr>
          <p:spPr>
            <a:xfrm>
              <a:off x="4282200" y="5074200"/>
              <a:ext cx="286452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Candidats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71" name="Group 22"/>
          <p:cNvGrpSpPr/>
          <p:nvPr/>
        </p:nvGrpSpPr>
        <p:grpSpPr>
          <a:xfrm>
            <a:off x="4282200" y="5615640"/>
            <a:ext cx="2864520" cy="1438920"/>
            <a:chOff x="4282200" y="5615640"/>
            <a:chExt cx="2864520" cy="1438920"/>
          </a:xfrm>
        </p:grpSpPr>
        <p:sp>
          <p:nvSpPr>
            <p:cNvPr id="272" name="Freeform 23"/>
            <p:cNvSpPr/>
            <p:nvPr/>
          </p:nvSpPr>
          <p:spPr>
            <a:xfrm>
              <a:off x="4282200" y="5694480"/>
              <a:ext cx="2864520" cy="1360080"/>
            </a:xfrm>
            <a:custGeom>
              <a:avLst/>
              <a:gdLst>
                <a:gd name="textAreaLeft" fmla="*/ 0 w 2864520"/>
                <a:gd name="textAreaRight" fmla="*/ 2864880 w 2864520"/>
                <a:gd name="textAreaTop" fmla="*/ 0 h 1360080"/>
                <a:gd name="textAreaBottom" fmla="*/ 1360440 h 1360080"/>
              </a:gdLst>
              <a:ahLst/>
              <a:cxnLst/>
              <a:rect l="textAreaLeft" t="textAreaTop" r="textAreaRight" b="textAreaBottom"/>
              <a:pathLst>
                <a:path w="3819600" h="1813800">
                  <a:moveTo>
                    <a:pt x="0" y="0"/>
                  </a:moveTo>
                  <a:lnTo>
                    <a:pt x="3819600" y="0"/>
                  </a:lnTo>
                  <a:lnTo>
                    <a:pt x="3819600" y="1813800"/>
                  </a:lnTo>
                  <a:lnTo>
                    <a:pt x="0" y="1813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73" name="TextBox 24"/>
            <p:cNvSpPr/>
            <p:nvPr/>
          </p:nvSpPr>
          <p:spPr>
            <a:xfrm>
              <a:off x="4282200" y="5615640"/>
              <a:ext cx="2864520" cy="143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Enregistrement et gestion de campagne.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74" name="Freeform 25"/>
          <p:cNvSpPr/>
          <p:nvPr/>
        </p:nvSpPr>
        <p:spPr>
          <a:xfrm>
            <a:off x="7572600" y="4089240"/>
            <a:ext cx="708120" cy="708120"/>
          </a:xfrm>
          <a:custGeom>
            <a:avLst/>
            <a:gdLst>
              <a:gd name="textAreaLeft" fmla="*/ 0 w 708120"/>
              <a:gd name="textAreaRight" fmla="*/ 708480 w 708120"/>
              <a:gd name="textAreaTop" fmla="*/ 0 h 708120"/>
              <a:gd name="textAreaBottom" fmla="*/ 708480 h 708120"/>
            </a:gdLst>
            <a:ahLst/>
            <a:cxnLst/>
            <a:rect l="textAreaLeft" t="textAreaTop" r="textAreaRight" b="textAreaBottom"/>
            <a:pathLst>
              <a:path w="708300" h="708300">
                <a:moveTo>
                  <a:pt x="0" y="0"/>
                </a:moveTo>
                <a:lnTo>
                  <a:pt x="708300" y="0"/>
                </a:lnTo>
                <a:lnTo>
                  <a:pt x="708300" y="708300"/>
                </a:lnTo>
                <a:lnTo>
                  <a:pt x="0" y="7083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S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75" name="Group 26"/>
          <p:cNvGrpSpPr/>
          <p:nvPr/>
        </p:nvGrpSpPr>
        <p:grpSpPr>
          <a:xfrm>
            <a:off x="7572600" y="5074200"/>
            <a:ext cx="2864520" cy="449280"/>
            <a:chOff x="7572600" y="5074200"/>
            <a:chExt cx="2864520" cy="449280"/>
          </a:xfrm>
        </p:grpSpPr>
        <p:sp>
          <p:nvSpPr>
            <p:cNvPr id="276" name="Freeform 27"/>
            <p:cNvSpPr/>
            <p:nvPr/>
          </p:nvSpPr>
          <p:spPr>
            <a:xfrm>
              <a:off x="7572600" y="5081400"/>
              <a:ext cx="2864520" cy="442080"/>
            </a:xfrm>
            <a:custGeom>
              <a:avLst/>
              <a:gdLst>
                <a:gd name="textAreaLeft" fmla="*/ 0 w 2864520"/>
                <a:gd name="textAreaRight" fmla="*/ 2864880 w 2864520"/>
                <a:gd name="textAreaTop" fmla="*/ 0 h 442080"/>
                <a:gd name="textAreaBottom" fmla="*/ 442440 h 442080"/>
              </a:gdLst>
              <a:ahLst/>
              <a:cxnLst/>
              <a:rect l="textAreaLeft" t="textAreaTop" r="textAreaRight" b="textAreaBottom"/>
              <a:pathLst>
                <a:path w="3819600" h="589800">
                  <a:moveTo>
                    <a:pt x="0" y="0"/>
                  </a:moveTo>
                  <a:lnTo>
                    <a:pt x="3819600" y="0"/>
                  </a:lnTo>
                  <a:lnTo>
                    <a:pt x="3819600" y="589800"/>
                  </a:lnTo>
                  <a:lnTo>
                    <a:pt x="0" y="589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77" name="TextBox 28"/>
            <p:cNvSpPr/>
            <p:nvPr/>
          </p:nvSpPr>
          <p:spPr>
            <a:xfrm>
              <a:off x="7572600" y="5074200"/>
              <a:ext cx="2864520" cy="44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436"/>
                </a:lnSpc>
              </a:pPr>
              <a:r>
                <a:rPr lang="en-US" sz="2750" b="0" u="none" strike="noStrike">
                  <a:solidFill>
                    <a:srgbClr val="EBECEF"/>
                  </a:solidFill>
                  <a:uFillTx/>
                  <a:latin typeface="Fraunces"/>
                  <a:ea typeface="Fraunces"/>
                </a:rPr>
                <a:t>Électeurs</a:t>
              </a:r>
              <a:endParaRPr lang="fr-SN" sz="275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78" name="Group 29"/>
          <p:cNvGrpSpPr/>
          <p:nvPr/>
        </p:nvGrpSpPr>
        <p:grpSpPr>
          <a:xfrm>
            <a:off x="7572600" y="5615640"/>
            <a:ext cx="2864520" cy="1438920"/>
            <a:chOff x="7572600" y="5615640"/>
            <a:chExt cx="2864520" cy="1438920"/>
          </a:xfrm>
        </p:grpSpPr>
        <p:sp>
          <p:nvSpPr>
            <p:cNvPr id="279" name="Freeform 30"/>
            <p:cNvSpPr/>
            <p:nvPr/>
          </p:nvSpPr>
          <p:spPr>
            <a:xfrm>
              <a:off x="7572600" y="5694480"/>
              <a:ext cx="2864520" cy="1360080"/>
            </a:xfrm>
            <a:custGeom>
              <a:avLst/>
              <a:gdLst>
                <a:gd name="textAreaLeft" fmla="*/ 0 w 2864520"/>
                <a:gd name="textAreaRight" fmla="*/ 2864880 w 2864520"/>
                <a:gd name="textAreaTop" fmla="*/ 0 h 1360080"/>
                <a:gd name="textAreaBottom" fmla="*/ 1360440 h 1360080"/>
              </a:gdLst>
              <a:ahLst/>
              <a:cxnLst/>
              <a:rect l="textAreaLeft" t="textAreaTop" r="textAreaRight" b="textAreaBottom"/>
              <a:pathLst>
                <a:path w="3819600" h="1813800">
                  <a:moveTo>
                    <a:pt x="0" y="0"/>
                  </a:moveTo>
                  <a:lnTo>
                    <a:pt x="3819600" y="0"/>
                  </a:lnTo>
                  <a:lnTo>
                    <a:pt x="3819600" y="1813800"/>
                  </a:lnTo>
                  <a:lnTo>
                    <a:pt x="0" y="1813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SN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80" name="TextBox 31"/>
            <p:cNvSpPr/>
            <p:nvPr/>
          </p:nvSpPr>
          <p:spPr>
            <a:xfrm>
              <a:off x="7572600" y="5615640"/>
              <a:ext cx="2864520" cy="143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ts val="3560"/>
                </a:lnSpc>
              </a:pPr>
              <a:r>
                <a:rPr lang="en-US" sz="2190" b="0" u="none" strike="noStrike">
                  <a:solidFill>
                    <a:srgbClr val="EBECEF"/>
                  </a:solidFill>
                  <a:uFillTx/>
                  <a:latin typeface="arial"/>
                  <a:ea typeface="arial"/>
                </a:rPr>
                <a:t>Création de profil et enregistrement de parrainage.</a:t>
              </a:r>
              <a:endParaRPr lang="fr-SN" sz="219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Projet</Template>
  <TotalTime>43</TotalTime>
  <Words>339</Words>
  <Application>Microsoft Office PowerPoint</Application>
  <PresentationFormat>Custom</PresentationFormat>
  <Paragraphs>91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Arial</vt:lpstr>
      <vt:lpstr>Arial</vt:lpstr>
      <vt:lpstr>Calibri</vt:lpstr>
      <vt:lpstr>Fraunces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SOKHNA</dc:creator>
  <dc:description/>
  <cp:lastModifiedBy>SOKHNA</cp:lastModifiedBy>
  <cp:revision>19</cp:revision>
  <cp:lastPrinted>2025-03-18T06:59:09Z</cp:lastPrinted>
  <dcterms:created xsi:type="dcterms:W3CDTF">2025-03-18T01:52:03Z</dcterms:created>
  <dcterms:modified xsi:type="dcterms:W3CDTF">2025-03-18T02:35:17Z</dcterms:modified>
  <dc:identifier>DAGiBSWGI7k</dc:identifier>
  <dc:language>fr-SN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